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  <p:sldMasterId id="2147483667" r:id="rId2"/>
  </p:sldMasterIdLst>
  <p:notesMasterIdLst>
    <p:notesMasterId r:id="rId85"/>
  </p:notesMasterIdLst>
  <p:sldIdLst>
    <p:sldId id="256" r:id="rId3"/>
    <p:sldId id="257" r:id="rId4"/>
    <p:sldId id="262" r:id="rId5"/>
    <p:sldId id="263" r:id="rId6"/>
    <p:sldId id="264" r:id="rId7"/>
    <p:sldId id="265" r:id="rId8"/>
    <p:sldId id="260" r:id="rId9"/>
    <p:sldId id="307" r:id="rId10"/>
    <p:sldId id="379" r:id="rId11"/>
    <p:sldId id="308" r:id="rId12"/>
    <p:sldId id="309" r:id="rId13"/>
    <p:sldId id="310" r:id="rId14"/>
    <p:sldId id="327" r:id="rId15"/>
    <p:sldId id="313" r:id="rId16"/>
    <p:sldId id="311" r:id="rId17"/>
    <p:sldId id="312" r:id="rId18"/>
    <p:sldId id="328" r:id="rId19"/>
    <p:sldId id="314" r:id="rId20"/>
    <p:sldId id="315" r:id="rId21"/>
    <p:sldId id="316" r:id="rId22"/>
    <p:sldId id="317" r:id="rId23"/>
    <p:sldId id="318" r:id="rId24"/>
    <p:sldId id="319" r:id="rId25"/>
    <p:sldId id="320" r:id="rId26"/>
    <p:sldId id="321" r:id="rId27"/>
    <p:sldId id="322" r:id="rId28"/>
    <p:sldId id="323" r:id="rId29"/>
    <p:sldId id="324" r:id="rId30"/>
    <p:sldId id="325" r:id="rId31"/>
    <p:sldId id="269" r:id="rId32"/>
    <p:sldId id="270" r:id="rId33"/>
    <p:sldId id="329" r:id="rId34"/>
    <p:sldId id="330" r:id="rId35"/>
    <p:sldId id="331" r:id="rId36"/>
    <p:sldId id="332" r:id="rId37"/>
    <p:sldId id="333" r:id="rId38"/>
    <p:sldId id="334" r:id="rId39"/>
    <p:sldId id="335" r:id="rId40"/>
    <p:sldId id="336" r:id="rId41"/>
    <p:sldId id="337" r:id="rId42"/>
    <p:sldId id="338" r:id="rId43"/>
    <p:sldId id="339" r:id="rId44"/>
    <p:sldId id="340" r:id="rId45"/>
    <p:sldId id="341" r:id="rId46"/>
    <p:sldId id="342" r:id="rId47"/>
    <p:sldId id="343" r:id="rId48"/>
    <p:sldId id="344" r:id="rId49"/>
    <p:sldId id="345" r:id="rId50"/>
    <p:sldId id="346" r:id="rId51"/>
    <p:sldId id="347" r:id="rId52"/>
    <p:sldId id="348" r:id="rId53"/>
    <p:sldId id="349" r:id="rId54"/>
    <p:sldId id="350" r:id="rId55"/>
    <p:sldId id="351" r:id="rId56"/>
    <p:sldId id="352" r:id="rId57"/>
    <p:sldId id="353" r:id="rId58"/>
    <p:sldId id="354" r:id="rId59"/>
    <p:sldId id="355" r:id="rId60"/>
    <p:sldId id="356" r:id="rId61"/>
    <p:sldId id="357" r:id="rId62"/>
    <p:sldId id="358" r:id="rId63"/>
    <p:sldId id="359" r:id="rId64"/>
    <p:sldId id="360" r:id="rId65"/>
    <p:sldId id="361" r:id="rId66"/>
    <p:sldId id="362" r:id="rId67"/>
    <p:sldId id="363" r:id="rId68"/>
    <p:sldId id="364" r:id="rId69"/>
    <p:sldId id="365" r:id="rId70"/>
    <p:sldId id="366" r:id="rId71"/>
    <p:sldId id="367" r:id="rId72"/>
    <p:sldId id="368" r:id="rId73"/>
    <p:sldId id="369" r:id="rId74"/>
    <p:sldId id="370" r:id="rId75"/>
    <p:sldId id="371" r:id="rId76"/>
    <p:sldId id="372" r:id="rId77"/>
    <p:sldId id="373" r:id="rId78"/>
    <p:sldId id="374" r:id="rId79"/>
    <p:sldId id="375" r:id="rId80"/>
    <p:sldId id="376" r:id="rId81"/>
    <p:sldId id="377" r:id="rId82"/>
    <p:sldId id="378" r:id="rId83"/>
    <p:sldId id="277" r:id="rId84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86"/>
      <p:bold r:id="rId87"/>
      <p:italic r:id="rId88"/>
      <p:boldItalic r:id="rId89"/>
    </p:embeddedFont>
    <p:embeddedFont>
      <p:font typeface="Barlow Semi Condensed ExtraLight" panose="00000306000000000000" charset="0"/>
      <p:regular r:id="rId90"/>
      <p:bold r:id="rId91"/>
      <p:italic r:id="rId92"/>
      <p:boldItalic r:id="rId93"/>
    </p:embeddedFont>
    <p:embeddedFont>
      <p:font typeface="Barlow Semi Condensed Medium" panose="00000606000000000000" pitchFamily="2" charset="0"/>
      <p:regular r:id="rId94"/>
      <p:bold r:id="rId95"/>
      <p:italic r:id="rId96"/>
      <p:boldItalic r:id="rId97"/>
    </p:embeddedFont>
    <p:embeddedFont>
      <p:font typeface="Barlow Semi Condensed SemiBold" panose="00000706000000000000" pitchFamily="2" charset="0"/>
      <p:regular r:id="rId98"/>
      <p:bold r:id="rId99"/>
      <p:italic r:id="rId100"/>
      <p:boldItalic r:id="rId101"/>
    </p:embeddedFont>
    <p:embeddedFont>
      <p:font typeface="Calibri" panose="020F0502020204030204" pitchFamily="34" charset="0"/>
      <p:regular r:id="rId102"/>
      <p:bold r:id="rId103"/>
      <p:italic r:id="rId104"/>
      <p:boldItalic r:id="rId105"/>
    </p:embeddedFont>
    <p:embeddedFont>
      <p:font typeface="Consolas" panose="020B0609020204030204" pitchFamily="49" charset="0"/>
      <p:regular r:id="rId106"/>
      <p:bold r:id="rId107"/>
      <p:italic r:id="rId108"/>
      <p:boldItalic r:id="rId109"/>
    </p:embeddedFont>
    <p:embeddedFont>
      <p:font typeface="Montserrat" panose="00000500000000000000" pitchFamily="2" charset="0"/>
      <p:regular r:id="rId110"/>
      <p:bold r:id="rId111"/>
      <p:italic r:id="rId112"/>
      <p:boldItalic r:id="rId113"/>
    </p:embeddedFont>
    <p:embeddedFont>
      <p:font typeface="Raleway" pitchFamily="2" charset="0"/>
      <p:regular r:id="rId114"/>
      <p:bold r:id="rId115"/>
      <p:italic r:id="rId116"/>
      <p:boldItalic r:id="rId117"/>
    </p:embeddedFont>
    <p:embeddedFont>
      <p:font typeface="Raleway ExtraLight" pitchFamily="2" charset="0"/>
      <p:regular r:id="rId118"/>
      <p:italic r:id="rId119"/>
    </p:embeddedFont>
    <p:embeddedFont>
      <p:font typeface="Verdana" panose="020B0604030504040204" pitchFamily="34" charset="0"/>
      <p:regular r:id="rId120"/>
      <p:bold r:id="rId121"/>
      <p:italic r:id="rId122"/>
      <p:boldItalic r:id="rId1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70" autoAdjust="0"/>
    <p:restoredTop sz="94660"/>
  </p:normalViewPr>
  <p:slideViewPr>
    <p:cSldViewPr snapToGrid="0">
      <p:cViewPr>
        <p:scale>
          <a:sx n="73" d="100"/>
          <a:sy n="73" d="100"/>
        </p:scale>
        <p:origin x="730" y="40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font" Target="fonts/font32.fntdata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font" Target="fonts/font4.fntdata"/><Relationship Id="rId112" Type="http://schemas.openxmlformats.org/officeDocument/2006/relationships/font" Target="fonts/font27.fntdata"/><Relationship Id="rId16" Type="http://schemas.openxmlformats.org/officeDocument/2006/relationships/slide" Target="slides/slide14.xml"/><Relationship Id="rId107" Type="http://schemas.openxmlformats.org/officeDocument/2006/relationships/font" Target="fonts/font22.fntdata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font" Target="fonts/font17.fntdata"/><Relationship Id="rId123" Type="http://schemas.openxmlformats.org/officeDocument/2006/relationships/font" Target="fonts/font38.fntdata"/><Relationship Id="rId5" Type="http://schemas.openxmlformats.org/officeDocument/2006/relationships/slide" Target="slides/slide3.xml"/><Relationship Id="rId90" Type="http://schemas.openxmlformats.org/officeDocument/2006/relationships/font" Target="fonts/font5.fntdata"/><Relationship Id="rId95" Type="http://schemas.openxmlformats.org/officeDocument/2006/relationships/font" Target="fonts/font10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100" Type="http://schemas.openxmlformats.org/officeDocument/2006/relationships/font" Target="fonts/font15.fntdata"/><Relationship Id="rId105" Type="http://schemas.openxmlformats.org/officeDocument/2006/relationships/font" Target="fonts/font20.fntdata"/><Relationship Id="rId113" Type="http://schemas.openxmlformats.org/officeDocument/2006/relationships/font" Target="fonts/font28.fntdata"/><Relationship Id="rId118" Type="http://schemas.openxmlformats.org/officeDocument/2006/relationships/font" Target="fonts/font33.fntdata"/><Relationship Id="rId12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notesMaster" Target="notesMasters/notesMaster1.xml"/><Relationship Id="rId93" Type="http://schemas.openxmlformats.org/officeDocument/2006/relationships/font" Target="fonts/font8.fntdata"/><Relationship Id="rId98" Type="http://schemas.openxmlformats.org/officeDocument/2006/relationships/font" Target="fonts/font13.fntdata"/><Relationship Id="rId121" Type="http://schemas.openxmlformats.org/officeDocument/2006/relationships/font" Target="fonts/font3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font" Target="fonts/font18.fntdata"/><Relationship Id="rId108" Type="http://schemas.openxmlformats.org/officeDocument/2006/relationships/font" Target="fonts/font23.fntdata"/><Relationship Id="rId116" Type="http://schemas.openxmlformats.org/officeDocument/2006/relationships/font" Target="fonts/font31.fntdata"/><Relationship Id="rId124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font" Target="fonts/font3.fntdata"/><Relationship Id="rId91" Type="http://schemas.openxmlformats.org/officeDocument/2006/relationships/font" Target="fonts/font6.fntdata"/><Relationship Id="rId96" Type="http://schemas.openxmlformats.org/officeDocument/2006/relationships/font" Target="fonts/font11.fntdata"/><Relationship Id="rId111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font" Target="fonts/font21.fntdata"/><Relationship Id="rId114" Type="http://schemas.openxmlformats.org/officeDocument/2006/relationships/font" Target="fonts/font29.fntdata"/><Relationship Id="rId119" Type="http://schemas.openxmlformats.org/officeDocument/2006/relationships/font" Target="fonts/font34.fntdata"/><Relationship Id="rId127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font" Target="fonts/font1.fntdata"/><Relationship Id="rId94" Type="http://schemas.openxmlformats.org/officeDocument/2006/relationships/font" Target="fonts/font9.fntdata"/><Relationship Id="rId99" Type="http://schemas.openxmlformats.org/officeDocument/2006/relationships/font" Target="fonts/font14.fntdata"/><Relationship Id="rId101" Type="http://schemas.openxmlformats.org/officeDocument/2006/relationships/font" Target="fonts/font16.fntdata"/><Relationship Id="rId122" Type="http://schemas.openxmlformats.org/officeDocument/2006/relationships/font" Target="fonts/font3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font" Target="fonts/font24.fntdata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font" Target="fonts/font12.fntdata"/><Relationship Id="rId104" Type="http://schemas.openxmlformats.org/officeDocument/2006/relationships/font" Target="fonts/font19.fntdata"/><Relationship Id="rId120" Type="http://schemas.openxmlformats.org/officeDocument/2006/relationships/font" Target="fonts/font35.fntdata"/><Relationship Id="rId125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2.fntdata"/><Relationship Id="rId110" Type="http://schemas.openxmlformats.org/officeDocument/2006/relationships/font" Target="fonts/font25.fntdata"/><Relationship Id="rId115" Type="http://schemas.openxmlformats.org/officeDocument/2006/relationships/font" Target="fonts/font30.fntdata"/><Relationship Id="rId61" Type="http://schemas.openxmlformats.org/officeDocument/2006/relationships/slide" Target="slides/slide59.xml"/><Relationship Id="rId82" Type="http://schemas.openxmlformats.org/officeDocument/2006/relationships/slide" Target="slides/slide8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3556d6ff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3556d6ff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Google Shape;2383;g130406c5d2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4" name="Google Shape;2384;g130406c5d2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g130406c5d2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2" name="Google Shape;2402;g130406c5d2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g130406c5d2d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7" name="Google Shape;2477;g130406c5d2d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" name="Google Shape;2426;g130406c5d2d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27" name="Google Shape;2427;g130406c5d2d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20713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1" name="Google Shape;2451;g130406c5d2d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2" name="Google Shape;2452;g130406c5d2d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03661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g130406c5d2d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6" name="Google Shape;2486;g130406c5d2d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g130406c5d2d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99" name="Google Shape;2499;g130406c5d2d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g130406c5d2d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1" name="Google Shape;2511;g130406c5d2d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g130406c5d2d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9" name="Google Shape;2529;g130406c5d2d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g130406c5d2d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3" name="Google Shape;2553;g130406c5d2d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3556d6ffd6_7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3556d6ffd6_7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g130406c5d2d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65" name="Google Shape;2565;g130406c5d2d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" name="Google Shape;2572;g130406c5d2d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3" name="Google Shape;2573;g130406c5d2d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1" name="Google Shape;2581;g130406c5d2d_0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2" name="Google Shape;2582;g130406c5d2d_0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9" name="Google Shape;2589;g130abe9b6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0" name="Google Shape;2590;g130abe9b6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7" name="Google Shape;2597;g130406c5d2d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8" name="Google Shape;2598;g130406c5d2d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6" name="Google Shape;2606;g130406c5d2d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7" name="Google Shape;2607;g130406c5d2d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3" name="Google Shape;2623;g130abe9b6d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4" name="Google Shape;2624;g130abe9b6d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3a2ecc2415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3a2ecc2415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3a2ecc2415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3a2ecc2415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g130abe9b6d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6" name="Google Shape;2636;g130abe9b6d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a2ecc241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3a2ecc2415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3" name="Google Shape;2643;g130abe9b6d5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4" name="Google Shape;2644;g130abe9b6d5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30abe9b6d5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3" name="Google Shape;2653;g130abe9b6d5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1" name="Google Shape;2661;g130abe9b6d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2" name="Google Shape;2662;g130abe9b6d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g130abe9b6d5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70" name="Google Shape;2670;g130abe9b6d5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7" name="Google Shape;2677;g130abe9b6d5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78" name="Google Shape;2678;g130abe9b6d5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6" name="Google Shape;2686;g130abe9b6d5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87" name="Google Shape;2687;g130abe9b6d5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5" name="Google Shape;2695;g130abe9b6d5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96" name="Google Shape;2696;g130abe9b6d5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" name="Google Shape;2703;g130abe9b6d5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4" name="Google Shape;2704;g130abe9b6d5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g130abe9b6d5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2" name="Google Shape;2712;g130abe9b6d5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" name="Google Shape;2720;g130abe9b6d5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1" name="Google Shape;2721;g130abe9b6d5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3a2ecc2415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3a2ecc2415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130abe9b6d5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0" name="Google Shape;2730;g130abe9b6d5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9" name="Google Shape;2739;g130abe9b6d5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0" name="Google Shape;2740;g130abe9b6d5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g1304598a34d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8" name="Google Shape;2748;g1304598a34d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Visible hidden scroll overflow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7" name="Google Shape;2757;g1304598a34d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8" name="Google Shape;2758;g1304598a34d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6" name="Google Shape;2766;g1304598a34d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67" name="Google Shape;2767;g1304598a34d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g1304598a34d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76" name="Google Shape;2776;g1304598a34d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Google Shape;2785;g1304598a34d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6" name="Google Shape;2786;g1304598a34d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3" name="Google Shape;2793;g130406c5d2d_0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4" name="Google Shape;2794;g130406c5d2d_0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property can hold several font names as a "fallback" system. If the browser does not support the first font, it tries the next font.</a:t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2" name="Google Shape;2802;g130406c5d2d_0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3" name="Google Shape;2803;g130406c5d2d_0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Opacity: 0.01-1 ex. 0.5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Alpha Channel: rgba(76, 175, 80, 0.1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g130406c5d2d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2" name="Google Shape;2822;g130406c5d2d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3a2ecc2415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3a2ecc2415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9" name="Google Shape;2829;g130406c5d2d_0_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0" name="Google Shape;2830;g130406c5d2d_0_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9" name="Google Shape;2839;g130406c5d2d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0" name="Google Shape;2840;g130406c5d2d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g130406c5d2d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8" name="Google Shape;2848;g130406c5d2d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7" name="Google Shape;2857;g130406c5d2d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8" name="Google Shape;2858;g130406c5d2d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g130406c5d2d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6" name="Google Shape;2866;g130406c5d2d_0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g130406c5d2d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76" name="Google Shape;2876;g130406c5d2d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g130406c5d2d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84" name="Google Shape;2884;g130406c5d2d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3" name="Google Shape;2893;g130406c5d2d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4" name="Google Shape;2894;g130406c5d2d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g130406c5d2d_0_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2" name="Google Shape;2902;g130406c5d2d_0_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1" name="Google Shape;2911;g130406c5d2d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2" name="Google Shape;2912;g130406c5d2d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3a2ecc2415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3a2ecc2415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g130406c5d2d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0" name="Google Shape;2920;g130406c5d2d_0_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0" name="Google Shape;2930;g130406c5d2d_0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31" name="Google Shape;2931;g130406c5d2d_0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" name="Google Shape;2939;g130406c5d2d_0_5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0" name="Google Shape;2940;g130406c5d2d_0_5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text-shadow: h-shadow v-shadow blur-radius color;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" name="Google Shape;2949;g130406c5d2d_0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50" name="Google Shape;2950;g130406c5d2d_0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" name="Google Shape;2957;g130406c5d2d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58" name="Google Shape;2958;g130406c5d2d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g130406c5d2d_0_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8" name="Google Shape;2968;g130406c5d2d_0_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5" name="Google Shape;2975;g130406c5d2d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6" name="Google Shape;2976;g130406c5d2d_0_5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g130406c5d2d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89" name="Google Shape;2989;g130406c5d2d_0_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6" name="Google Shape;2996;g130406c5d2d_0_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7" name="Google Shape;2997;g130406c5d2d_0_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g130406c5d2d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0" name="Google Shape;3010;g130406c5d2d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3a2ecc241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3a2ecc241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g130406c5d2d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0" name="Google Shape;3020;g130406c5d2d_0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9" name="Google Shape;3029;g130406c5d2d_0_6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0" name="Google Shape;3030;g130406c5d2d_0_6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8" name="Google Shape;3038;g130406c5d2d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9" name="Google Shape;3039;g130406c5d2d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6" name="Google Shape;3046;g1304598a3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47" name="Google Shape;3047;g1304598a3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" name="Google Shape;3055;g1304598a34d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6" name="Google Shape;3056;g1304598a34d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6" name="Google Shape;3066;g1304598a34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67" name="Google Shape;3067;g1304598a34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g1304598a34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78" name="Google Shape;3078;g1304598a34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g1304598a34d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7" name="Google Shape;3087;g1304598a34d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g1304598a34d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0" name="Google Shape;3100;g1304598a34d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3556d6ffd6_2_331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g13556d6ffd6_2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778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5" name="Google Shape;2345;g130406c5d2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6" name="Google Shape;2346;g130406c5d2d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g130406c5d2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6" name="Google Shape;2356;g130406c5d2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2905" y="4652405"/>
            <a:ext cx="329503" cy="299146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800"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2905" y="4652405"/>
            <a:ext cx="329503" cy="29914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/>
          <p:nvPr/>
        </p:nvSpPr>
        <p:spPr>
          <a:xfrm>
            <a:off x="-1" y="834235"/>
            <a:ext cx="9144000" cy="48895"/>
          </a:xfrm>
          <a:custGeom>
            <a:avLst/>
            <a:gdLst/>
            <a:ahLst/>
            <a:cxnLst/>
            <a:rect l="l" t="t" r="r" b="b"/>
            <a:pathLst>
              <a:path w="9144000" h="48894" extrusionOk="0">
                <a:moveTo>
                  <a:pt x="9144000" y="48299"/>
                </a:moveTo>
                <a:lnTo>
                  <a:pt x="0" y="48299"/>
                </a:lnTo>
                <a:lnTo>
                  <a:pt x="0" y="0"/>
                </a:lnTo>
                <a:lnTo>
                  <a:pt x="9144000" y="0"/>
                </a:lnTo>
                <a:lnTo>
                  <a:pt x="9144000" y="48299"/>
                </a:lnTo>
                <a:close/>
              </a:path>
            </a:pathLst>
          </a:custGeom>
          <a:solidFill>
            <a:srgbClr val="E41A4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2547047" y="1486178"/>
            <a:ext cx="3154679" cy="530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300" b="1" i="0">
                <a:solidFill>
                  <a:srgbClr val="28426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1"/>
          </p:nvPr>
        </p:nvSpPr>
        <p:spPr>
          <a:xfrm>
            <a:off x="1500749" y="1121440"/>
            <a:ext cx="2505710" cy="272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2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800"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bg>
      <p:bgPr>
        <a:solidFill>
          <a:schemeClr val="lt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/>
          <p:nvPr/>
        </p:nvSpPr>
        <p:spPr>
          <a:xfrm>
            <a:off x="0" y="969199"/>
            <a:ext cx="9144000" cy="48895"/>
          </a:xfrm>
          <a:custGeom>
            <a:avLst/>
            <a:gdLst/>
            <a:ahLst/>
            <a:cxnLst/>
            <a:rect l="l" t="t" r="r" b="b"/>
            <a:pathLst>
              <a:path w="9144000" h="48894" extrusionOk="0">
                <a:moveTo>
                  <a:pt x="9143999" y="48299"/>
                </a:moveTo>
                <a:lnTo>
                  <a:pt x="0" y="482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48299"/>
                </a:lnTo>
                <a:close/>
              </a:path>
            </a:pathLst>
          </a:custGeom>
          <a:solidFill>
            <a:srgbClr val="E41A4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2547047" y="1486178"/>
            <a:ext cx="3154679" cy="530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300" b="1" i="0">
                <a:solidFill>
                  <a:srgbClr val="28426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89890" y="1230705"/>
            <a:ext cx="8370570" cy="2694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2905" y="4652405"/>
            <a:ext cx="329503" cy="29914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/>
          <p:nvPr/>
        </p:nvSpPr>
        <p:spPr>
          <a:xfrm>
            <a:off x="-1" y="834235"/>
            <a:ext cx="9144000" cy="48895"/>
          </a:xfrm>
          <a:custGeom>
            <a:avLst/>
            <a:gdLst/>
            <a:ahLst/>
            <a:cxnLst/>
            <a:rect l="l" t="t" r="r" b="b"/>
            <a:pathLst>
              <a:path w="9144000" h="48894" extrusionOk="0">
                <a:moveTo>
                  <a:pt x="9144000" y="48299"/>
                </a:moveTo>
                <a:lnTo>
                  <a:pt x="0" y="48299"/>
                </a:lnTo>
                <a:lnTo>
                  <a:pt x="0" y="0"/>
                </a:lnTo>
                <a:lnTo>
                  <a:pt x="9144000" y="0"/>
                </a:lnTo>
                <a:lnTo>
                  <a:pt x="9144000" y="48299"/>
                </a:lnTo>
                <a:close/>
              </a:path>
            </a:pathLst>
          </a:custGeom>
          <a:solidFill>
            <a:srgbClr val="E41A4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2547047" y="1486178"/>
            <a:ext cx="3154679" cy="530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300" b="1" i="0">
                <a:solidFill>
                  <a:srgbClr val="28426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2905" y="4652405"/>
            <a:ext cx="329503" cy="29914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/>
          <p:nvPr/>
        </p:nvSpPr>
        <p:spPr>
          <a:xfrm>
            <a:off x="-1" y="834235"/>
            <a:ext cx="9144000" cy="48895"/>
          </a:xfrm>
          <a:custGeom>
            <a:avLst/>
            <a:gdLst/>
            <a:ahLst/>
            <a:cxnLst/>
            <a:rect l="l" t="t" r="r" b="b"/>
            <a:pathLst>
              <a:path w="9144000" h="48894" extrusionOk="0">
                <a:moveTo>
                  <a:pt x="9144000" y="48299"/>
                </a:moveTo>
                <a:lnTo>
                  <a:pt x="0" y="48299"/>
                </a:lnTo>
                <a:lnTo>
                  <a:pt x="0" y="0"/>
                </a:lnTo>
                <a:lnTo>
                  <a:pt x="9144000" y="0"/>
                </a:lnTo>
                <a:lnTo>
                  <a:pt x="9144000" y="48299"/>
                </a:lnTo>
                <a:close/>
              </a:path>
            </a:pathLst>
          </a:custGeom>
          <a:solidFill>
            <a:srgbClr val="E41A4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8"/>
          <p:cNvSpPr txBox="1">
            <a:spLocks noGrp="1"/>
          </p:cNvSpPr>
          <p:nvPr>
            <p:ph type="ctrTitle"/>
          </p:nvPr>
        </p:nvSpPr>
        <p:spPr>
          <a:xfrm>
            <a:off x="384723" y="335933"/>
            <a:ext cx="8374552" cy="441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277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0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" name="Google Shape;108;p20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547047" y="1486178"/>
            <a:ext cx="3154679" cy="530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1" i="0" u="none" strike="noStrike" cap="none">
                <a:solidFill>
                  <a:srgbClr val="28426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89890" y="1230705"/>
            <a:ext cx="8370570" cy="2694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://kredoportal.com/it/mod/page/view.php?id=6266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8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8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8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8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8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8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8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8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8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8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8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8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8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8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9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0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8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8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/>
          <p:nvPr/>
        </p:nvSpPr>
        <p:spPr>
          <a:xfrm>
            <a:off x="2852852" y="2896475"/>
            <a:ext cx="3438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Intro to Web Development</a:t>
            </a:r>
            <a:endParaRPr sz="25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16" name="Google Shape;116;p21"/>
          <p:cNvPicPr preferRelativeResize="0"/>
          <p:nvPr/>
        </p:nvPicPr>
        <p:blipFill rotWithShape="1">
          <a:blip r:embed="rId5">
            <a:alphaModFix/>
          </a:blip>
          <a:srcRect t="19286" b="15156"/>
          <a:stretch/>
        </p:blipFill>
        <p:spPr>
          <a:xfrm>
            <a:off x="1688800" y="1594300"/>
            <a:ext cx="5548749" cy="121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0406c5d2d_0_0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9" name="Google Shape;2359;g130406c5d2d_0_0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Syntax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360" name="Google Shape;2360;g130406c5d2d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1" name="Google Shape;2361;g130406c5d2d_0_0"/>
          <p:cNvSpPr txBox="1"/>
          <p:nvPr/>
        </p:nvSpPr>
        <p:spPr>
          <a:xfrm>
            <a:off x="507170" y="1214985"/>
            <a:ext cx="2930100" cy="10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lang="en" sz="66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" sz="6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" sz="6600" b="0" i="0" u="none" strike="noStrike" cap="none" dirty="0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6600" b="0" i="0" u="none" strike="noStrike" cap="none" dirty="0">
              <a:solidFill>
                <a:srgbClr val="88888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362" name="Google Shape;2362;g130406c5d2d_0_0"/>
          <p:cNvGrpSpPr/>
          <p:nvPr/>
        </p:nvGrpSpPr>
        <p:grpSpPr>
          <a:xfrm>
            <a:off x="2795314" y="3206649"/>
            <a:ext cx="1102725" cy="648615"/>
            <a:chOff x="633698" y="4636546"/>
            <a:chExt cx="1470300" cy="864820"/>
          </a:xfrm>
        </p:grpSpPr>
        <p:cxnSp>
          <p:nvCxnSpPr>
            <p:cNvPr id="2363" name="Google Shape;2363;g130406c5d2d_0_0"/>
            <p:cNvCxnSpPr/>
            <p:nvPr/>
          </p:nvCxnSpPr>
          <p:spPr>
            <a:xfrm>
              <a:off x="1247887" y="4636546"/>
              <a:ext cx="0" cy="5862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dot"/>
              <a:miter lim="800000"/>
              <a:headEnd type="none" w="sm" len="sm"/>
              <a:tailEnd type="none" w="sm" len="sm"/>
            </a:ln>
          </p:spPr>
        </p:cxnSp>
        <p:sp>
          <p:nvSpPr>
            <p:cNvPr id="2364" name="Google Shape;2364;g130406c5d2d_0_0"/>
            <p:cNvSpPr txBox="1"/>
            <p:nvPr/>
          </p:nvSpPr>
          <p:spPr>
            <a:xfrm>
              <a:off x="633698" y="5224466"/>
              <a:ext cx="14703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900" i="0" u="none" strike="noStrike" cap="none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PROPERTY NAME</a:t>
              </a:r>
              <a:endParaRPr sz="900" i="0" u="none" strike="noStrike" cap="none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  <p:grpSp>
        <p:nvGrpSpPr>
          <p:cNvPr id="2365" name="Google Shape;2365;g130406c5d2d_0_0"/>
          <p:cNvGrpSpPr/>
          <p:nvPr/>
        </p:nvGrpSpPr>
        <p:grpSpPr>
          <a:xfrm>
            <a:off x="2680168" y="851759"/>
            <a:ext cx="1076175" cy="529650"/>
            <a:chOff x="311750" y="4390255"/>
            <a:chExt cx="1434900" cy="706200"/>
          </a:xfrm>
        </p:grpSpPr>
        <p:cxnSp>
          <p:nvCxnSpPr>
            <p:cNvPr id="2366" name="Google Shape;2366;g130406c5d2d_0_0"/>
            <p:cNvCxnSpPr>
              <a:stCxn id="2367" idx="2"/>
            </p:cNvCxnSpPr>
            <p:nvPr/>
          </p:nvCxnSpPr>
          <p:spPr>
            <a:xfrm>
              <a:off x="1029200" y="4667155"/>
              <a:ext cx="0" cy="4293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dot"/>
              <a:miter lim="800000"/>
              <a:headEnd type="none" w="sm" len="sm"/>
              <a:tailEnd type="none" w="sm" len="sm"/>
            </a:ln>
          </p:spPr>
        </p:cxnSp>
        <p:sp>
          <p:nvSpPr>
            <p:cNvPr id="2367" name="Google Shape;2367;g130406c5d2d_0_0"/>
            <p:cNvSpPr txBox="1"/>
            <p:nvPr/>
          </p:nvSpPr>
          <p:spPr>
            <a:xfrm>
              <a:off x="311750" y="4390255"/>
              <a:ext cx="14349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900" i="0" u="none" strike="noStrike" cap="none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CURLY BRACKET</a:t>
              </a:r>
              <a:endParaRPr sz="900" i="0" u="none" strike="noStrike" cap="none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  <p:sp>
        <p:nvSpPr>
          <p:cNvPr id="2368" name="Google Shape;2368;g130406c5d2d_0_0"/>
          <p:cNvSpPr txBox="1"/>
          <p:nvPr/>
        </p:nvSpPr>
        <p:spPr>
          <a:xfrm>
            <a:off x="724876" y="2444987"/>
            <a:ext cx="77559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4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background-color</a:t>
            </a:r>
            <a:r>
              <a:rPr lang="en" sz="4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: black;</a:t>
            </a:r>
            <a:endParaRPr sz="4500" b="0" i="0" u="none" strike="noStrike" cap="none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69" name="Google Shape;2369;g130406c5d2d_0_0"/>
          <p:cNvSpPr txBox="1"/>
          <p:nvPr/>
        </p:nvSpPr>
        <p:spPr>
          <a:xfrm>
            <a:off x="667710" y="3206649"/>
            <a:ext cx="469500" cy="10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lang="en" sz="66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6600" b="0" i="0" u="none" strike="noStrike" cap="none">
              <a:solidFill>
                <a:srgbClr val="88888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370" name="Google Shape;2370;g130406c5d2d_0_0"/>
          <p:cNvGrpSpPr/>
          <p:nvPr/>
        </p:nvGrpSpPr>
        <p:grpSpPr>
          <a:xfrm>
            <a:off x="6785531" y="3206649"/>
            <a:ext cx="1144800" cy="648615"/>
            <a:chOff x="605645" y="4636546"/>
            <a:chExt cx="1526400" cy="864820"/>
          </a:xfrm>
        </p:grpSpPr>
        <p:cxnSp>
          <p:nvCxnSpPr>
            <p:cNvPr id="2371" name="Google Shape;2371;g130406c5d2d_0_0"/>
            <p:cNvCxnSpPr/>
            <p:nvPr/>
          </p:nvCxnSpPr>
          <p:spPr>
            <a:xfrm>
              <a:off x="1247887" y="4636546"/>
              <a:ext cx="0" cy="5862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dot"/>
              <a:miter lim="800000"/>
              <a:headEnd type="none" w="sm" len="sm"/>
              <a:tailEnd type="none" w="sm" len="sm"/>
            </a:ln>
          </p:spPr>
        </p:cxnSp>
        <p:sp>
          <p:nvSpPr>
            <p:cNvPr id="2372" name="Google Shape;2372;g130406c5d2d_0_0"/>
            <p:cNvSpPr txBox="1"/>
            <p:nvPr/>
          </p:nvSpPr>
          <p:spPr>
            <a:xfrm>
              <a:off x="605645" y="5224466"/>
              <a:ext cx="15264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900" i="0" u="none" strike="noStrike" cap="none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PROPERTY VALUE</a:t>
              </a:r>
              <a:endParaRPr sz="900" i="0" u="none" strike="noStrike" cap="none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  <p:grpSp>
        <p:nvGrpSpPr>
          <p:cNvPr id="2373" name="Google Shape;2373;g130406c5d2d_0_0"/>
          <p:cNvGrpSpPr/>
          <p:nvPr/>
        </p:nvGrpSpPr>
        <p:grpSpPr>
          <a:xfrm>
            <a:off x="1229897" y="862394"/>
            <a:ext cx="727650" cy="516150"/>
            <a:chOff x="544067" y="4408322"/>
            <a:chExt cx="970200" cy="688200"/>
          </a:xfrm>
        </p:grpSpPr>
        <p:cxnSp>
          <p:nvCxnSpPr>
            <p:cNvPr id="2374" name="Google Shape;2374;g130406c5d2d_0_0"/>
            <p:cNvCxnSpPr>
              <a:stCxn id="2375" idx="2"/>
            </p:cNvCxnSpPr>
            <p:nvPr/>
          </p:nvCxnSpPr>
          <p:spPr>
            <a:xfrm>
              <a:off x="1029167" y="4685222"/>
              <a:ext cx="0" cy="4113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dot"/>
              <a:miter lim="800000"/>
              <a:headEnd type="none" w="sm" len="sm"/>
              <a:tailEnd type="none" w="sm" len="sm"/>
            </a:ln>
          </p:spPr>
        </p:cxnSp>
        <p:sp>
          <p:nvSpPr>
            <p:cNvPr id="2375" name="Google Shape;2375;g130406c5d2d_0_0"/>
            <p:cNvSpPr txBox="1"/>
            <p:nvPr/>
          </p:nvSpPr>
          <p:spPr>
            <a:xfrm>
              <a:off x="544067" y="4408322"/>
              <a:ext cx="9702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900" i="0" u="none" strike="noStrike" cap="none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SELECTOR</a:t>
              </a:r>
              <a:endParaRPr sz="900" i="0" u="none" strike="noStrike" cap="none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  <p:grpSp>
        <p:nvGrpSpPr>
          <p:cNvPr id="2376" name="Google Shape;2376;g130406c5d2d_0_0"/>
          <p:cNvGrpSpPr/>
          <p:nvPr/>
        </p:nvGrpSpPr>
        <p:grpSpPr>
          <a:xfrm>
            <a:off x="5705289" y="2092294"/>
            <a:ext cx="547200" cy="543600"/>
            <a:chOff x="664338" y="4371684"/>
            <a:chExt cx="729600" cy="724800"/>
          </a:xfrm>
        </p:grpSpPr>
        <p:cxnSp>
          <p:nvCxnSpPr>
            <p:cNvPr id="2377" name="Google Shape;2377;g130406c5d2d_0_0"/>
            <p:cNvCxnSpPr>
              <a:stCxn id="2378" idx="2"/>
            </p:cNvCxnSpPr>
            <p:nvPr/>
          </p:nvCxnSpPr>
          <p:spPr>
            <a:xfrm>
              <a:off x="1029138" y="4648584"/>
              <a:ext cx="0" cy="4479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dot"/>
              <a:miter lim="800000"/>
              <a:headEnd type="none" w="sm" len="sm"/>
              <a:tailEnd type="none" w="sm" len="sm"/>
            </a:ln>
          </p:spPr>
        </p:cxnSp>
        <p:sp>
          <p:nvSpPr>
            <p:cNvPr id="2378" name="Google Shape;2378;g130406c5d2d_0_0"/>
            <p:cNvSpPr txBox="1"/>
            <p:nvPr/>
          </p:nvSpPr>
          <p:spPr>
            <a:xfrm>
              <a:off x="664338" y="4371684"/>
              <a:ext cx="7296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900" i="0" u="none" strike="noStrike" cap="none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COLON</a:t>
              </a:r>
              <a:endParaRPr sz="900" i="0" u="none" strike="noStrike" cap="none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  <p:grpSp>
        <p:nvGrpSpPr>
          <p:cNvPr id="2379" name="Google Shape;2379;g130406c5d2d_0_0"/>
          <p:cNvGrpSpPr/>
          <p:nvPr/>
        </p:nvGrpSpPr>
        <p:grpSpPr>
          <a:xfrm>
            <a:off x="7771020" y="2092294"/>
            <a:ext cx="865800" cy="543600"/>
            <a:chOff x="451942" y="4371684"/>
            <a:chExt cx="1154400" cy="724800"/>
          </a:xfrm>
        </p:grpSpPr>
        <p:cxnSp>
          <p:nvCxnSpPr>
            <p:cNvPr id="2380" name="Google Shape;2380;g130406c5d2d_0_0"/>
            <p:cNvCxnSpPr>
              <a:stCxn id="2381" idx="2"/>
            </p:cNvCxnSpPr>
            <p:nvPr/>
          </p:nvCxnSpPr>
          <p:spPr>
            <a:xfrm>
              <a:off x="1029142" y="4648584"/>
              <a:ext cx="0" cy="4479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dot"/>
              <a:miter lim="800000"/>
              <a:headEnd type="none" w="sm" len="sm"/>
              <a:tailEnd type="none" w="sm" len="sm"/>
            </a:ln>
          </p:spPr>
        </p:cxnSp>
        <p:sp>
          <p:nvSpPr>
            <p:cNvPr id="2381" name="Google Shape;2381;g130406c5d2d_0_0"/>
            <p:cNvSpPr txBox="1"/>
            <p:nvPr/>
          </p:nvSpPr>
          <p:spPr>
            <a:xfrm>
              <a:off x="451942" y="4371684"/>
              <a:ext cx="11544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900" i="0" u="none" strike="noStrike" cap="none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SEMI-COLON</a:t>
              </a:r>
              <a:endParaRPr sz="900" i="0" u="none" strike="noStrike" cap="none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6" name="Google Shape;2386;g130406c5d2d_0_41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7" name="Google Shape;2387;g130406c5d2d_0_41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Universal Selector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388" name="Google Shape;2388;g130406c5d2d_0_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89" name="Google Shape;2389;g130406c5d2d_0_41"/>
          <p:cNvGrpSpPr/>
          <p:nvPr/>
        </p:nvGrpSpPr>
        <p:grpSpPr>
          <a:xfrm>
            <a:off x="659847" y="1167055"/>
            <a:ext cx="7337250" cy="1221049"/>
            <a:chOff x="751657" y="2111769"/>
            <a:chExt cx="9783000" cy="1628065"/>
          </a:xfrm>
        </p:grpSpPr>
        <p:grpSp>
          <p:nvGrpSpPr>
            <p:cNvPr id="2390" name="Google Shape;2390;g130406c5d2d_0_41"/>
            <p:cNvGrpSpPr/>
            <p:nvPr/>
          </p:nvGrpSpPr>
          <p:grpSpPr>
            <a:xfrm>
              <a:off x="751657" y="2111769"/>
              <a:ext cx="9783000" cy="1628065"/>
              <a:chOff x="751657" y="2111769"/>
              <a:chExt cx="9783000" cy="1628065"/>
            </a:xfrm>
          </p:grpSpPr>
          <p:grpSp>
            <p:nvGrpSpPr>
              <p:cNvPr id="2391" name="Google Shape;2391;g130406c5d2d_0_41"/>
              <p:cNvGrpSpPr/>
              <p:nvPr/>
            </p:nvGrpSpPr>
            <p:grpSpPr>
              <a:xfrm>
                <a:off x="751657" y="2111769"/>
                <a:ext cx="9783000" cy="1628065"/>
                <a:chOff x="1156771" y="1872867"/>
                <a:chExt cx="9783000" cy="2228700"/>
              </a:xfrm>
            </p:grpSpPr>
            <p:sp>
              <p:nvSpPr>
                <p:cNvPr id="2392" name="Google Shape;2392;g130406c5d2d_0_41"/>
                <p:cNvSpPr/>
                <p:nvPr/>
              </p:nvSpPr>
              <p:spPr>
                <a:xfrm>
                  <a:off x="1156771" y="1872867"/>
                  <a:ext cx="9783000" cy="2228700"/>
                </a:xfrm>
                <a:prstGeom prst="rect">
                  <a:avLst/>
                </a:prstGeom>
                <a:solidFill>
                  <a:srgbClr val="434344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i="0" u="none" strike="noStrike" cap="none">
                    <a:solidFill>
                      <a:srgbClr val="FFFFFF"/>
                    </a:solidFill>
                    <a:latin typeface="Barlow Semi Condensed"/>
                    <a:ea typeface="Barlow Semi Condensed"/>
                    <a:cs typeface="Barlow Semi Condensed"/>
                    <a:sym typeface="Barlow Semi Condensed"/>
                  </a:endParaRPr>
                </a:p>
              </p:txBody>
            </p:sp>
            <p:sp>
              <p:nvSpPr>
                <p:cNvPr id="2393" name="Google Shape;2393;g130406c5d2d_0_41"/>
                <p:cNvSpPr/>
                <p:nvPr/>
              </p:nvSpPr>
              <p:spPr>
                <a:xfrm>
                  <a:off x="1156771" y="1872867"/>
                  <a:ext cx="128100" cy="2228700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i="0" u="none" strike="noStrike" cap="none">
                    <a:solidFill>
                      <a:srgbClr val="FFFFFF"/>
                    </a:solidFill>
                    <a:latin typeface="Barlow Semi Condensed"/>
                    <a:ea typeface="Barlow Semi Condensed"/>
                    <a:cs typeface="Barlow Semi Condensed"/>
                    <a:sym typeface="Barlow Semi Condensed"/>
                  </a:endParaRPr>
                </a:p>
              </p:txBody>
            </p:sp>
          </p:grpSp>
          <p:sp>
            <p:nvSpPr>
              <p:cNvPr id="2394" name="Google Shape;2394;g130406c5d2d_0_41"/>
              <p:cNvSpPr txBox="1"/>
              <p:nvPr/>
            </p:nvSpPr>
            <p:spPr>
              <a:xfrm>
                <a:off x="1177071" y="2264735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i="0" u="none" strike="noStrike" cap="none">
                    <a:solidFill>
                      <a:srgbClr val="808080"/>
                    </a:solidFill>
                    <a:latin typeface="Barlow Semi Condensed"/>
                    <a:ea typeface="Barlow Semi Condensed"/>
                    <a:cs typeface="Barlow Semi Condensed"/>
                    <a:sym typeface="Barlow Semi Condensed"/>
                  </a:rPr>
                  <a:t>1 </a:t>
                </a:r>
                <a:endParaRPr sz="2100" i="0" u="none" strike="noStrike" cap="none">
                  <a:solidFill>
                    <a:srgbClr val="D4D4D4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endParaRPr>
              </a:p>
            </p:txBody>
          </p:sp>
          <p:sp>
            <p:nvSpPr>
              <p:cNvPr id="2395" name="Google Shape;2395;g130406c5d2d_0_41"/>
              <p:cNvSpPr txBox="1"/>
              <p:nvPr/>
            </p:nvSpPr>
            <p:spPr>
              <a:xfrm>
                <a:off x="1177072" y="2695622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i="0" u="none" strike="noStrike" cap="none">
                    <a:solidFill>
                      <a:srgbClr val="808080"/>
                    </a:solidFill>
                    <a:latin typeface="Barlow Semi Condensed"/>
                    <a:ea typeface="Barlow Semi Condensed"/>
                    <a:cs typeface="Barlow Semi Condensed"/>
                    <a:sym typeface="Barlow Semi Condensed"/>
                  </a:rPr>
                  <a:t>2  </a:t>
                </a:r>
                <a:endParaRPr sz="2100" i="0" u="none" strike="noStrike" cap="none">
                  <a:solidFill>
                    <a:srgbClr val="D4D4D4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endParaRPr>
              </a:p>
            </p:txBody>
          </p:sp>
          <p:sp>
            <p:nvSpPr>
              <p:cNvPr id="2396" name="Google Shape;2396;g130406c5d2d_0_41"/>
              <p:cNvSpPr txBox="1"/>
              <p:nvPr/>
            </p:nvSpPr>
            <p:spPr>
              <a:xfrm>
                <a:off x="1177072" y="3145339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i="0" u="none" strike="noStrike" cap="none">
                    <a:solidFill>
                      <a:srgbClr val="808080"/>
                    </a:solidFill>
                    <a:latin typeface="Barlow Semi Condensed"/>
                    <a:ea typeface="Barlow Semi Condensed"/>
                    <a:cs typeface="Barlow Semi Condensed"/>
                    <a:sym typeface="Barlow Semi Condensed"/>
                  </a:rPr>
                  <a:t>3  </a:t>
                </a:r>
                <a:endParaRPr sz="2100" i="0" u="none" strike="noStrike" cap="none">
                  <a:solidFill>
                    <a:srgbClr val="D4D4D4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endParaRPr>
              </a:p>
            </p:txBody>
          </p:sp>
        </p:grpSp>
        <p:sp>
          <p:nvSpPr>
            <p:cNvPr id="2397" name="Google Shape;2397;g130406c5d2d_0_41"/>
            <p:cNvSpPr txBox="1"/>
            <p:nvPr/>
          </p:nvSpPr>
          <p:spPr>
            <a:xfrm>
              <a:off x="1861046" y="2264735"/>
              <a:ext cx="8673600" cy="138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i="0" u="none" strike="noStrike" cap="none">
                  <a:solidFill>
                    <a:srgbClr val="D7BA7D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*</a:t>
              </a:r>
              <a:r>
                <a:rPr lang="en" sz="2100" i="0" u="none" strike="noStrike" cap="none">
                  <a:solidFill>
                    <a:srgbClr val="D4D4D4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 {</a:t>
              </a:r>
              <a:endParaRPr sz="110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i="0" u="none" strike="noStrike" cap="none">
                  <a:solidFill>
                    <a:srgbClr val="D4D4D4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    </a:t>
              </a:r>
              <a:r>
                <a:rPr lang="en" sz="2100" i="0" u="none" strike="noStrike" cap="none">
                  <a:solidFill>
                    <a:srgbClr val="9CDCFE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color</a:t>
              </a:r>
              <a:r>
                <a:rPr lang="en" sz="2100" i="0" u="none" strike="noStrike" cap="none">
                  <a:solidFill>
                    <a:srgbClr val="D4D4D4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: blue;</a:t>
              </a:r>
              <a:endParaRPr sz="110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i="0" u="none" strike="noStrike" cap="none">
                  <a:solidFill>
                    <a:srgbClr val="D4D4D4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}</a:t>
              </a:r>
              <a:endParaRPr sz="2100" i="0" u="none" strike="noStrike" cap="none">
                <a:solidFill>
                  <a:srgbClr val="D4D4D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</p:grpSp>
      <p:sp>
        <p:nvSpPr>
          <p:cNvPr id="2398" name="Google Shape;2398;g130406c5d2d_0_41"/>
          <p:cNvSpPr txBox="1"/>
          <p:nvPr/>
        </p:nvSpPr>
        <p:spPr>
          <a:xfrm>
            <a:off x="728976" y="844233"/>
            <a:ext cx="4317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500" i="0" u="none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</a:t>
            </a:r>
            <a:endParaRPr sz="1500" i="0" u="none" strike="noStrike" cap="none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399" name="Google Shape;2399;g130406c5d2d_0_41"/>
          <p:cNvSpPr txBox="1"/>
          <p:nvPr/>
        </p:nvSpPr>
        <p:spPr>
          <a:xfrm>
            <a:off x="659850" y="2609903"/>
            <a:ext cx="4707000" cy="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700" i="0" u="none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NOTE:</a:t>
            </a:r>
            <a:endParaRPr i="0" u="none" strike="noStrike" cap="none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700" i="0" u="none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THIS IS CALLED A UNIVERSAL SELECTOR.</a:t>
            </a:r>
            <a:endParaRPr i="0" u="none" strike="noStrike" cap="none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700" i="0" u="none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YOU CAN USE THIS TO ADD STYLES TO ALL ELEMENTS</a:t>
            </a:r>
            <a:endParaRPr sz="1700" i="0" u="none" strike="noStrike" cap="none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" name="Google Shape;2404;g130406c5d2d_0_61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5" name="Google Shape;2405;g130406c5d2d_0_61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SELECTORS - Element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406" name="Google Shape;2406;g130406c5d2d_0_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7" name="Google Shape;2407;g130406c5d2d_0_61"/>
          <p:cNvGrpSpPr/>
          <p:nvPr/>
        </p:nvGrpSpPr>
        <p:grpSpPr>
          <a:xfrm>
            <a:off x="643709" y="1130639"/>
            <a:ext cx="7337250" cy="621619"/>
            <a:chOff x="751657" y="2111769"/>
            <a:chExt cx="9783000" cy="828825"/>
          </a:xfrm>
        </p:grpSpPr>
        <p:grpSp>
          <p:nvGrpSpPr>
            <p:cNvPr id="2408" name="Google Shape;2408;g130406c5d2d_0_61"/>
            <p:cNvGrpSpPr/>
            <p:nvPr/>
          </p:nvGrpSpPr>
          <p:grpSpPr>
            <a:xfrm>
              <a:off x="751657" y="2111769"/>
              <a:ext cx="9783000" cy="828825"/>
              <a:chOff x="751657" y="2111769"/>
              <a:chExt cx="9783000" cy="828825"/>
            </a:xfrm>
          </p:grpSpPr>
          <p:grpSp>
            <p:nvGrpSpPr>
              <p:cNvPr id="2409" name="Google Shape;2409;g130406c5d2d_0_61"/>
              <p:cNvGrpSpPr/>
              <p:nvPr/>
            </p:nvGrpSpPr>
            <p:grpSpPr>
              <a:xfrm>
                <a:off x="751657" y="2111769"/>
                <a:ext cx="9783000" cy="828825"/>
                <a:chOff x="1156771" y="1872867"/>
                <a:chExt cx="9783000" cy="1134600"/>
              </a:xfrm>
            </p:grpSpPr>
            <p:sp>
              <p:nvSpPr>
                <p:cNvPr id="2410" name="Google Shape;2410;g130406c5d2d_0_61"/>
                <p:cNvSpPr/>
                <p:nvPr/>
              </p:nvSpPr>
              <p:spPr>
                <a:xfrm>
                  <a:off x="1156771" y="1872867"/>
                  <a:ext cx="9783000" cy="1134600"/>
                </a:xfrm>
                <a:prstGeom prst="rect">
                  <a:avLst/>
                </a:prstGeom>
                <a:solidFill>
                  <a:srgbClr val="434344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  <p:sp>
              <p:nvSpPr>
                <p:cNvPr id="2411" name="Google Shape;2411;g130406c5d2d_0_61"/>
                <p:cNvSpPr/>
                <p:nvPr/>
              </p:nvSpPr>
              <p:spPr>
                <a:xfrm>
                  <a:off x="1156771" y="1872867"/>
                  <a:ext cx="128100" cy="1134600"/>
                </a:xfrm>
                <a:prstGeom prst="rect">
                  <a:avLst/>
                </a:prstGeom>
                <a:solidFill>
                  <a:srgbClr val="EB9F09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</p:grpSp>
          <p:sp>
            <p:nvSpPr>
              <p:cNvPr id="2412" name="Google Shape;2412;g130406c5d2d_0_61"/>
              <p:cNvSpPr txBox="1"/>
              <p:nvPr/>
            </p:nvSpPr>
            <p:spPr>
              <a:xfrm>
                <a:off x="1177071" y="2264735"/>
                <a:ext cx="776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1 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</p:grpSp>
        <p:sp>
          <p:nvSpPr>
            <p:cNvPr id="2413" name="Google Shape;2413;g130406c5d2d_0_61"/>
            <p:cNvSpPr txBox="1"/>
            <p:nvPr/>
          </p:nvSpPr>
          <p:spPr>
            <a:xfrm>
              <a:off x="1861047" y="2264735"/>
              <a:ext cx="47196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n" sz="2100" b="0" i="0" u="none" strike="noStrike" cap="none">
                  <a:solidFill>
                    <a:srgbClr val="569CD6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n" sz="2100" b="0" i="0" u="none" strike="noStrike" cap="none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r>
                <a:rPr lang="en"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My name is Kirby</a:t>
              </a:r>
              <a:r>
                <a:rPr lang="en" sz="2100" b="0" i="0" u="none" strike="noStrike" cap="none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n" sz="2100" b="0" i="0" u="none" strike="noStrike" cap="none">
                  <a:solidFill>
                    <a:srgbClr val="569CD6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n" sz="2100" b="0" i="0" u="none" strike="noStrike" cap="none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2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2414" name="Google Shape;2414;g130406c5d2d_0_61"/>
          <p:cNvGrpSpPr/>
          <p:nvPr/>
        </p:nvGrpSpPr>
        <p:grpSpPr>
          <a:xfrm>
            <a:off x="643710" y="2579825"/>
            <a:ext cx="7337250" cy="1221049"/>
            <a:chOff x="751657" y="2111769"/>
            <a:chExt cx="9783000" cy="1628065"/>
          </a:xfrm>
        </p:grpSpPr>
        <p:grpSp>
          <p:nvGrpSpPr>
            <p:cNvPr id="2415" name="Google Shape;2415;g130406c5d2d_0_61"/>
            <p:cNvGrpSpPr/>
            <p:nvPr/>
          </p:nvGrpSpPr>
          <p:grpSpPr>
            <a:xfrm>
              <a:off x="751657" y="2111769"/>
              <a:ext cx="9783000" cy="1628065"/>
              <a:chOff x="751657" y="2111769"/>
              <a:chExt cx="9783000" cy="1628065"/>
            </a:xfrm>
          </p:grpSpPr>
          <p:grpSp>
            <p:nvGrpSpPr>
              <p:cNvPr id="2416" name="Google Shape;2416;g130406c5d2d_0_61"/>
              <p:cNvGrpSpPr/>
              <p:nvPr/>
            </p:nvGrpSpPr>
            <p:grpSpPr>
              <a:xfrm>
                <a:off x="751657" y="2111769"/>
                <a:ext cx="9783000" cy="1628065"/>
                <a:chOff x="1156771" y="1872867"/>
                <a:chExt cx="9783000" cy="2228700"/>
              </a:xfrm>
            </p:grpSpPr>
            <p:sp>
              <p:nvSpPr>
                <p:cNvPr id="2417" name="Google Shape;2417;g130406c5d2d_0_61"/>
                <p:cNvSpPr/>
                <p:nvPr/>
              </p:nvSpPr>
              <p:spPr>
                <a:xfrm>
                  <a:off x="1156771" y="1872867"/>
                  <a:ext cx="9783000" cy="2228700"/>
                </a:xfrm>
                <a:prstGeom prst="rect">
                  <a:avLst/>
                </a:prstGeom>
                <a:solidFill>
                  <a:srgbClr val="434344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  <p:sp>
              <p:nvSpPr>
                <p:cNvPr id="2418" name="Google Shape;2418;g130406c5d2d_0_61"/>
                <p:cNvSpPr/>
                <p:nvPr/>
              </p:nvSpPr>
              <p:spPr>
                <a:xfrm>
                  <a:off x="1156771" y="1872867"/>
                  <a:ext cx="128100" cy="2228700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</p:grpSp>
          <p:sp>
            <p:nvSpPr>
              <p:cNvPr id="2419" name="Google Shape;2419;g130406c5d2d_0_61"/>
              <p:cNvSpPr txBox="1"/>
              <p:nvPr/>
            </p:nvSpPr>
            <p:spPr>
              <a:xfrm>
                <a:off x="1177071" y="2264735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1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2420" name="Google Shape;2420;g130406c5d2d_0_61"/>
              <p:cNvSpPr txBox="1"/>
              <p:nvPr/>
            </p:nvSpPr>
            <p:spPr>
              <a:xfrm>
                <a:off x="1177072" y="2695622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2 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2421" name="Google Shape;2421;g130406c5d2d_0_61"/>
              <p:cNvSpPr txBox="1"/>
              <p:nvPr/>
            </p:nvSpPr>
            <p:spPr>
              <a:xfrm>
                <a:off x="1177072" y="3145339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3 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</p:grpSp>
        <p:sp>
          <p:nvSpPr>
            <p:cNvPr id="2422" name="Google Shape;2422;g130406c5d2d_0_61"/>
            <p:cNvSpPr txBox="1"/>
            <p:nvPr/>
          </p:nvSpPr>
          <p:spPr>
            <a:xfrm>
              <a:off x="1861046" y="2264735"/>
              <a:ext cx="8673600" cy="138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>
                  <a:solidFill>
                    <a:srgbClr val="D7BA7D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n"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 {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    </a:t>
              </a:r>
              <a:r>
                <a:rPr lang="en" sz="2100" b="0" i="0" u="none" strike="noStrike" cap="none">
                  <a:solidFill>
                    <a:srgbClr val="9CDCFE"/>
                  </a:solidFill>
                  <a:latin typeface="Consolas"/>
                  <a:ea typeface="Consolas"/>
                  <a:cs typeface="Consolas"/>
                  <a:sym typeface="Consolas"/>
                </a:rPr>
                <a:t>color</a:t>
              </a:r>
              <a:r>
                <a:rPr lang="en"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: blue;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2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423" name="Google Shape;2423;g130406c5d2d_0_61"/>
          <p:cNvSpPr txBox="1"/>
          <p:nvPr/>
        </p:nvSpPr>
        <p:spPr>
          <a:xfrm>
            <a:off x="643709" y="816475"/>
            <a:ext cx="5700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HTML</a:t>
            </a:r>
            <a:endParaRPr sz="1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24" name="Google Shape;2424;g130406c5d2d_0_61"/>
          <p:cNvSpPr txBox="1"/>
          <p:nvPr/>
        </p:nvSpPr>
        <p:spPr>
          <a:xfrm>
            <a:off x="712839" y="2311853"/>
            <a:ext cx="4317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CSS</a:t>
            </a:r>
            <a:endParaRPr sz="1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B00C9303-303E-9654-121B-DE2EC02FF43A}"/>
              </a:ext>
            </a:extLst>
          </p:cNvPr>
          <p:cNvSpPr txBox="1"/>
          <p:nvPr/>
        </p:nvSpPr>
        <p:spPr>
          <a:xfrm>
            <a:off x="277090" y="1295400"/>
            <a:ext cx="83507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2000" b="0" i="0" dirty="0">
              <a:solidFill>
                <a:srgbClr val="000000"/>
              </a:solidFill>
              <a:effectLst/>
              <a:latin typeface="Barlow Semi Condensed" panose="00000506000000000000" pitchFamily="2" charset="0"/>
            </a:endParaRPr>
          </a:p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Barlow Semi Condensed" panose="00000506000000000000" pitchFamily="2" charset="0"/>
              </a:rPr>
              <a:t>All the styles in a page will "cascade" into a new "virtual" style sheet by the following rules, where 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Barlow Semi Condensed" panose="00000506000000000000" pitchFamily="2" charset="0"/>
              </a:rPr>
              <a:t>number one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Barlow Semi Condensed" panose="00000506000000000000" pitchFamily="2" charset="0"/>
              </a:rPr>
              <a:t>has the 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Barlow Semi Condensed" panose="00000506000000000000" pitchFamily="2" charset="0"/>
              </a:rPr>
              <a:t>highest priority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Barlow Semi Condensed" panose="00000506000000000000" pitchFamily="2" charset="0"/>
              </a:rPr>
              <a:t>:</a:t>
            </a:r>
          </a:p>
          <a:p>
            <a:pPr algn="l"/>
            <a:endParaRPr lang="en-US" sz="2000" b="0" i="0" dirty="0">
              <a:solidFill>
                <a:srgbClr val="000000"/>
              </a:solidFill>
              <a:effectLst/>
              <a:latin typeface="Barlow Semi Condensed" panose="00000506000000000000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Barlow Semi Condensed" panose="00000506000000000000" pitchFamily="2" charset="0"/>
              </a:rPr>
              <a:t>Inline style </a:t>
            </a:r>
            <a:r>
              <a:rPr lang="en-US" sz="2000" b="0" i="0" dirty="0">
                <a:solidFill>
                  <a:srgbClr val="FF0000"/>
                </a:solidFill>
                <a:effectLst/>
                <a:latin typeface="Barlow Semi Condensed" panose="00000506000000000000" pitchFamily="2" charset="0"/>
              </a:rPr>
              <a:t>(inside an HTML element)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Barlow Semi Condensed" panose="00000506000000000000" pitchFamily="2" charset="0"/>
              </a:rPr>
              <a:t>External and internal style sheets </a:t>
            </a:r>
            <a:r>
              <a:rPr lang="en-US" sz="2000" b="0" i="0" dirty="0">
                <a:solidFill>
                  <a:srgbClr val="FF0000"/>
                </a:solidFill>
                <a:effectLst/>
                <a:latin typeface="Barlow Semi Condensed" panose="00000506000000000000" pitchFamily="2" charset="0"/>
              </a:rPr>
              <a:t>(in the head section)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Barlow Semi Condensed" panose="00000506000000000000" pitchFamily="2" charset="0"/>
              </a:rPr>
              <a:t>Browser default</a:t>
            </a:r>
          </a:p>
          <a:p>
            <a:pPr algn="l"/>
            <a:endParaRPr lang="en-US" sz="2000" b="0" i="0" dirty="0">
              <a:solidFill>
                <a:srgbClr val="000000"/>
              </a:solidFill>
              <a:effectLst/>
              <a:latin typeface="Barlow Semi Condensed" panose="00000506000000000000" pitchFamily="2" charset="0"/>
            </a:endParaRPr>
          </a:p>
          <a:p>
            <a:endParaRPr lang="en-US" sz="2000" dirty="0">
              <a:latin typeface="Barlow Semi Condensed" panose="00000506000000000000" pitchFamily="2" charset="0"/>
            </a:endParaRPr>
          </a:p>
        </p:txBody>
      </p:sp>
      <p:sp>
        <p:nvSpPr>
          <p:cNvPr id="16" name="Google Shape;2348;g130406c5d2d_0_28">
            <a:extLst>
              <a:ext uri="{FF2B5EF4-FFF2-40B4-BE49-F238E27FC236}">
                <a16:creationId xmlns:a16="http://schemas.microsoft.com/office/drawing/2014/main" id="{D3629892-537F-5999-E592-3F241637790A}"/>
              </a:ext>
            </a:extLst>
          </p:cNvPr>
          <p:cNvSpPr/>
          <p:nvPr/>
        </p:nvSpPr>
        <p:spPr>
          <a:xfrm>
            <a:off x="0" y="-75002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2349;g130406c5d2d_0_28">
            <a:extLst>
              <a:ext uri="{FF2B5EF4-FFF2-40B4-BE49-F238E27FC236}">
                <a16:creationId xmlns:a16="http://schemas.microsoft.com/office/drawing/2014/main" id="{23720F57-5E0F-45A5-502A-7F8EA92455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Cascading order</a:t>
            </a:r>
            <a:endParaRPr sz="20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185594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9" name="Google Shape;2479;g130406c5d2d_0_180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0" name="Google Shape;2480;g130406c5d2d_0_180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Class vs ID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481" name="Google Shape;2481;g130406c5d2d_0_1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82" name="Google Shape;2482;g130406c5d2d_0_180"/>
          <p:cNvSpPr txBox="1"/>
          <p:nvPr/>
        </p:nvSpPr>
        <p:spPr>
          <a:xfrm>
            <a:off x="657475" y="1101205"/>
            <a:ext cx="7579200" cy="10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i="0" u="none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class </a:t>
            </a:r>
            <a:r>
              <a:rPr lang="en" sz="2600" i="0" u="none" strike="noStrike" cap="none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attribute is used to identify more than one element.</a:t>
            </a:r>
            <a:endParaRPr sz="4000" i="0" u="none" strike="noStrike" cap="none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483" name="Google Shape;2483;g130406c5d2d_0_180"/>
          <p:cNvSpPr txBox="1"/>
          <p:nvPr/>
        </p:nvSpPr>
        <p:spPr>
          <a:xfrm>
            <a:off x="746025" y="2690605"/>
            <a:ext cx="7579200" cy="10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i="0" u="none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id </a:t>
            </a:r>
            <a:r>
              <a:rPr lang="en" sz="2600" i="0" u="none" strike="noStrike" cap="none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attribute</a:t>
            </a:r>
            <a:r>
              <a:rPr lang="en" sz="4000" i="0" u="none" strike="noStrike" cap="none">
                <a:solidFill>
                  <a:srgbClr val="E55A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" sz="2600" i="0" u="none" strike="noStrike" cap="none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is used to identify one unique element.</a:t>
            </a:r>
            <a:endParaRPr sz="4000" i="0" u="none" strike="noStrike" cap="none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9" name="Google Shape;2429;g130406c5d2d_0_96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0" name="Google Shape;2430;g130406c5d2d_0_96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SELECTORS - Class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431" name="Google Shape;2431;g130406c5d2d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32" name="Google Shape;2432;g130406c5d2d_0_96"/>
          <p:cNvGrpSpPr/>
          <p:nvPr/>
        </p:nvGrpSpPr>
        <p:grpSpPr>
          <a:xfrm>
            <a:off x="643709" y="1363789"/>
            <a:ext cx="7337250" cy="621619"/>
            <a:chOff x="751657" y="2111769"/>
            <a:chExt cx="9783000" cy="828825"/>
          </a:xfrm>
        </p:grpSpPr>
        <p:grpSp>
          <p:nvGrpSpPr>
            <p:cNvPr id="2433" name="Google Shape;2433;g130406c5d2d_0_96"/>
            <p:cNvGrpSpPr/>
            <p:nvPr/>
          </p:nvGrpSpPr>
          <p:grpSpPr>
            <a:xfrm>
              <a:off x="751657" y="2111769"/>
              <a:ext cx="9783000" cy="828825"/>
              <a:chOff x="751657" y="2111769"/>
              <a:chExt cx="9783000" cy="828825"/>
            </a:xfrm>
          </p:grpSpPr>
          <p:grpSp>
            <p:nvGrpSpPr>
              <p:cNvPr id="2434" name="Google Shape;2434;g130406c5d2d_0_96"/>
              <p:cNvGrpSpPr/>
              <p:nvPr/>
            </p:nvGrpSpPr>
            <p:grpSpPr>
              <a:xfrm>
                <a:off x="751657" y="2111769"/>
                <a:ext cx="9783000" cy="828825"/>
                <a:chOff x="1156771" y="1872867"/>
                <a:chExt cx="9783000" cy="1134600"/>
              </a:xfrm>
            </p:grpSpPr>
            <p:sp>
              <p:nvSpPr>
                <p:cNvPr id="2435" name="Google Shape;2435;g130406c5d2d_0_96"/>
                <p:cNvSpPr/>
                <p:nvPr/>
              </p:nvSpPr>
              <p:spPr>
                <a:xfrm>
                  <a:off x="1156771" y="1872867"/>
                  <a:ext cx="9783000" cy="1134600"/>
                </a:xfrm>
                <a:prstGeom prst="rect">
                  <a:avLst/>
                </a:prstGeom>
                <a:solidFill>
                  <a:srgbClr val="434344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  <p:sp>
              <p:nvSpPr>
                <p:cNvPr id="2436" name="Google Shape;2436;g130406c5d2d_0_96"/>
                <p:cNvSpPr/>
                <p:nvPr/>
              </p:nvSpPr>
              <p:spPr>
                <a:xfrm>
                  <a:off x="1156771" y="1872867"/>
                  <a:ext cx="128100" cy="1134600"/>
                </a:xfrm>
                <a:prstGeom prst="rect">
                  <a:avLst/>
                </a:prstGeom>
                <a:solidFill>
                  <a:srgbClr val="EB9F09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</p:grpSp>
          <p:sp>
            <p:nvSpPr>
              <p:cNvPr id="2437" name="Google Shape;2437;g130406c5d2d_0_96"/>
              <p:cNvSpPr txBox="1"/>
              <p:nvPr/>
            </p:nvSpPr>
            <p:spPr>
              <a:xfrm>
                <a:off x="1177071" y="2264735"/>
                <a:ext cx="776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1 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</p:grpSp>
        <p:sp>
          <p:nvSpPr>
            <p:cNvPr id="2438" name="Google Shape;2438;g130406c5d2d_0_96"/>
            <p:cNvSpPr txBox="1"/>
            <p:nvPr/>
          </p:nvSpPr>
          <p:spPr>
            <a:xfrm>
              <a:off x="1861047" y="2264735"/>
              <a:ext cx="84657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 dirty="0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n" sz="2100" b="0" i="0" u="none" strike="noStrike" cap="none" dirty="0">
                  <a:solidFill>
                    <a:srgbClr val="569CD6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 </a:t>
              </a:r>
              <a:r>
                <a:rPr lang="en" sz="2100" b="0" i="0" u="none" strike="noStrike" cap="none" dirty="0">
                  <a:solidFill>
                    <a:srgbClr val="9CDCFE"/>
                  </a:solidFill>
                  <a:latin typeface="Consolas"/>
                  <a:ea typeface="Consolas"/>
                  <a:cs typeface="Consolas"/>
                  <a:sym typeface="Consolas"/>
                </a:rPr>
                <a:t>class</a:t>
              </a: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n" sz="2100" b="0" i="0" u="none" strike="noStrike" cap="none" dirty="0">
                  <a:solidFill>
                    <a:srgbClr val="CE9178"/>
                  </a:solidFill>
                  <a:latin typeface="Consolas"/>
                  <a:ea typeface="Consolas"/>
                  <a:cs typeface="Consolas"/>
                  <a:sym typeface="Consolas"/>
                </a:rPr>
                <a:t>"class-name"</a:t>
              </a:r>
              <a:r>
                <a:rPr lang="en" sz="2100" b="0" i="0" u="none" strike="noStrike" cap="none" dirty="0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My name is Kirby</a:t>
              </a:r>
              <a:r>
                <a:rPr lang="en" sz="2100" b="0" i="0" u="none" strike="noStrike" cap="none" dirty="0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n" sz="2100" b="0" i="0" u="none" strike="noStrike" cap="none" dirty="0">
                  <a:solidFill>
                    <a:srgbClr val="569CD6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n" sz="2100" b="0" i="0" u="none" strike="noStrike" cap="none" dirty="0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2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2439" name="Google Shape;2439;g130406c5d2d_0_96"/>
          <p:cNvGrpSpPr/>
          <p:nvPr/>
        </p:nvGrpSpPr>
        <p:grpSpPr>
          <a:xfrm>
            <a:off x="643710" y="2812975"/>
            <a:ext cx="7337250" cy="1221049"/>
            <a:chOff x="751657" y="2111769"/>
            <a:chExt cx="9783000" cy="1628065"/>
          </a:xfrm>
        </p:grpSpPr>
        <p:grpSp>
          <p:nvGrpSpPr>
            <p:cNvPr id="2440" name="Google Shape;2440;g130406c5d2d_0_96"/>
            <p:cNvGrpSpPr/>
            <p:nvPr/>
          </p:nvGrpSpPr>
          <p:grpSpPr>
            <a:xfrm>
              <a:off x="751657" y="2111769"/>
              <a:ext cx="9783000" cy="1628065"/>
              <a:chOff x="751657" y="2111769"/>
              <a:chExt cx="9783000" cy="1628065"/>
            </a:xfrm>
          </p:grpSpPr>
          <p:grpSp>
            <p:nvGrpSpPr>
              <p:cNvPr id="2441" name="Google Shape;2441;g130406c5d2d_0_96"/>
              <p:cNvGrpSpPr/>
              <p:nvPr/>
            </p:nvGrpSpPr>
            <p:grpSpPr>
              <a:xfrm>
                <a:off x="751657" y="2111769"/>
                <a:ext cx="9783000" cy="1628065"/>
                <a:chOff x="1156771" y="1872867"/>
                <a:chExt cx="9783000" cy="2228700"/>
              </a:xfrm>
            </p:grpSpPr>
            <p:sp>
              <p:nvSpPr>
                <p:cNvPr id="2442" name="Google Shape;2442;g130406c5d2d_0_96"/>
                <p:cNvSpPr/>
                <p:nvPr/>
              </p:nvSpPr>
              <p:spPr>
                <a:xfrm>
                  <a:off x="1156771" y="1872867"/>
                  <a:ext cx="9783000" cy="2228700"/>
                </a:xfrm>
                <a:prstGeom prst="rect">
                  <a:avLst/>
                </a:prstGeom>
                <a:solidFill>
                  <a:srgbClr val="434344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  <p:sp>
              <p:nvSpPr>
                <p:cNvPr id="2443" name="Google Shape;2443;g130406c5d2d_0_96"/>
                <p:cNvSpPr/>
                <p:nvPr/>
              </p:nvSpPr>
              <p:spPr>
                <a:xfrm>
                  <a:off x="1156771" y="1872867"/>
                  <a:ext cx="128100" cy="2228700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</p:grpSp>
          <p:sp>
            <p:nvSpPr>
              <p:cNvPr id="2444" name="Google Shape;2444;g130406c5d2d_0_96"/>
              <p:cNvSpPr txBox="1"/>
              <p:nvPr/>
            </p:nvSpPr>
            <p:spPr>
              <a:xfrm>
                <a:off x="1177071" y="2264735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1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2445" name="Google Shape;2445;g130406c5d2d_0_96"/>
              <p:cNvSpPr txBox="1"/>
              <p:nvPr/>
            </p:nvSpPr>
            <p:spPr>
              <a:xfrm>
                <a:off x="1177072" y="2695622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2 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2446" name="Google Shape;2446;g130406c5d2d_0_96"/>
              <p:cNvSpPr txBox="1"/>
              <p:nvPr/>
            </p:nvSpPr>
            <p:spPr>
              <a:xfrm>
                <a:off x="1177072" y="3145339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3 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</p:grpSp>
        <p:sp>
          <p:nvSpPr>
            <p:cNvPr id="2447" name="Google Shape;2447;g130406c5d2d_0_96"/>
            <p:cNvSpPr txBox="1"/>
            <p:nvPr/>
          </p:nvSpPr>
          <p:spPr>
            <a:xfrm>
              <a:off x="1861046" y="2264735"/>
              <a:ext cx="8673600" cy="138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 dirty="0">
                  <a:solidFill>
                    <a:srgbClr val="D7BA7D"/>
                  </a:solidFill>
                  <a:latin typeface="Consolas"/>
                  <a:ea typeface="Consolas"/>
                  <a:cs typeface="Consolas"/>
                  <a:sym typeface="Consolas"/>
                </a:rPr>
                <a:t>.class-name</a:t>
              </a: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 {</a:t>
              </a:r>
              <a:endParaRPr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    </a:t>
              </a:r>
              <a:r>
                <a:rPr lang="en" sz="2100" b="0" i="0" u="none" strike="noStrike" cap="none" dirty="0">
                  <a:solidFill>
                    <a:srgbClr val="9CDCFE"/>
                  </a:solidFill>
                  <a:latin typeface="Consolas"/>
                  <a:ea typeface="Consolas"/>
                  <a:cs typeface="Consolas"/>
                  <a:sym typeface="Consolas"/>
                </a:rPr>
                <a:t>color</a:t>
              </a: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: blue;</a:t>
              </a:r>
              <a:endParaRPr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2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448" name="Google Shape;2448;g130406c5d2d_0_96"/>
          <p:cNvSpPr txBox="1"/>
          <p:nvPr/>
        </p:nvSpPr>
        <p:spPr>
          <a:xfrm>
            <a:off x="643709" y="1049625"/>
            <a:ext cx="5700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HTML</a:t>
            </a:r>
            <a:endParaRPr sz="1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49" name="Google Shape;2449;g130406c5d2d_0_96"/>
          <p:cNvSpPr txBox="1"/>
          <p:nvPr/>
        </p:nvSpPr>
        <p:spPr>
          <a:xfrm>
            <a:off x="712839" y="2545003"/>
            <a:ext cx="4317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CSS</a:t>
            </a:r>
            <a:endParaRPr sz="1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327167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4" name="Google Shape;2454;g130406c5d2d_0_138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5" name="Google Shape;2455;g130406c5d2d_0_138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SELECTORS - ID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456" name="Google Shape;2456;g130406c5d2d_0_1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57" name="Google Shape;2457;g130406c5d2d_0_138"/>
          <p:cNvGrpSpPr/>
          <p:nvPr/>
        </p:nvGrpSpPr>
        <p:grpSpPr>
          <a:xfrm>
            <a:off x="643709" y="1363789"/>
            <a:ext cx="7337250" cy="621619"/>
            <a:chOff x="751657" y="2111769"/>
            <a:chExt cx="9783000" cy="828825"/>
          </a:xfrm>
        </p:grpSpPr>
        <p:grpSp>
          <p:nvGrpSpPr>
            <p:cNvPr id="2458" name="Google Shape;2458;g130406c5d2d_0_138"/>
            <p:cNvGrpSpPr/>
            <p:nvPr/>
          </p:nvGrpSpPr>
          <p:grpSpPr>
            <a:xfrm>
              <a:off x="751657" y="2111769"/>
              <a:ext cx="9783000" cy="828825"/>
              <a:chOff x="751657" y="2111769"/>
              <a:chExt cx="9783000" cy="828825"/>
            </a:xfrm>
          </p:grpSpPr>
          <p:grpSp>
            <p:nvGrpSpPr>
              <p:cNvPr id="2459" name="Google Shape;2459;g130406c5d2d_0_138"/>
              <p:cNvGrpSpPr/>
              <p:nvPr/>
            </p:nvGrpSpPr>
            <p:grpSpPr>
              <a:xfrm>
                <a:off x="751657" y="2111769"/>
                <a:ext cx="9783000" cy="828825"/>
                <a:chOff x="1156771" y="1872867"/>
                <a:chExt cx="9783000" cy="1134600"/>
              </a:xfrm>
            </p:grpSpPr>
            <p:sp>
              <p:nvSpPr>
                <p:cNvPr id="2460" name="Google Shape;2460;g130406c5d2d_0_138"/>
                <p:cNvSpPr/>
                <p:nvPr/>
              </p:nvSpPr>
              <p:spPr>
                <a:xfrm>
                  <a:off x="1156771" y="1872867"/>
                  <a:ext cx="9783000" cy="1134600"/>
                </a:xfrm>
                <a:prstGeom prst="rect">
                  <a:avLst/>
                </a:prstGeom>
                <a:solidFill>
                  <a:srgbClr val="434344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  <p:sp>
              <p:nvSpPr>
                <p:cNvPr id="2461" name="Google Shape;2461;g130406c5d2d_0_138"/>
                <p:cNvSpPr/>
                <p:nvPr/>
              </p:nvSpPr>
              <p:spPr>
                <a:xfrm>
                  <a:off x="1156771" y="1872867"/>
                  <a:ext cx="128100" cy="1134600"/>
                </a:xfrm>
                <a:prstGeom prst="rect">
                  <a:avLst/>
                </a:prstGeom>
                <a:solidFill>
                  <a:srgbClr val="EB9F09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</p:grpSp>
          <p:sp>
            <p:nvSpPr>
              <p:cNvPr id="2462" name="Google Shape;2462;g130406c5d2d_0_138"/>
              <p:cNvSpPr txBox="1"/>
              <p:nvPr/>
            </p:nvSpPr>
            <p:spPr>
              <a:xfrm>
                <a:off x="1177071" y="2264735"/>
                <a:ext cx="776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1 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</p:grpSp>
        <p:sp>
          <p:nvSpPr>
            <p:cNvPr id="2463" name="Google Shape;2463;g130406c5d2d_0_138"/>
            <p:cNvSpPr txBox="1"/>
            <p:nvPr/>
          </p:nvSpPr>
          <p:spPr>
            <a:xfrm>
              <a:off x="1861047" y="2264735"/>
              <a:ext cx="72828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 dirty="0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n" sz="2100" b="0" i="0" u="none" strike="noStrike" cap="none" dirty="0">
                  <a:solidFill>
                    <a:srgbClr val="569CD6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 </a:t>
              </a:r>
              <a:r>
                <a:rPr lang="en" sz="2100" b="0" i="0" u="none" strike="noStrike" cap="none" dirty="0">
                  <a:solidFill>
                    <a:srgbClr val="9CDCFE"/>
                  </a:solidFill>
                  <a:latin typeface="Consolas"/>
                  <a:ea typeface="Consolas"/>
                  <a:cs typeface="Consolas"/>
                  <a:sym typeface="Consolas"/>
                </a:rPr>
                <a:t>id</a:t>
              </a: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n" sz="2100" b="0" i="0" u="none" strike="noStrike" cap="none" dirty="0">
                  <a:solidFill>
                    <a:srgbClr val="CE9178"/>
                  </a:solidFill>
                  <a:latin typeface="Consolas"/>
                  <a:ea typeface="Consolas"/>
                  <a:cs typeface="Consolas"/>
                  <a:sym typeface="Consolas"/>
                </a:rPr>
                <a:t>"id-name"</a:t>
              </a:r>
              <a:r>
                <a:rPr lang="en" sz="2100" b="0" i="0" u="none" strike="noStrike" cap="none" dirty="0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My name is Kirby</a:t>
              </a:r>
              <a:r>
                <a:rPr lang="en" sz="2100" b="0" i="0" u="none" strike="noStrike" cap="none" dirty="0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n" sz="2100" b="0" i="0" u="none" strike="noStrike" cap="none" dirty="0">
                  <a:solidFill>
                    <a:srgbClr val="569CD6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n" sz="2100" b="0" i="0" u="none" strike="noStrike" cap="none" dirty="0">
                  <a:solidFill>
                    <a:srgbClr val="808080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2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2464" name="Google Shape;2464;g130406c5d2d_0_138"/>
          <p:cNvGrpSpPr/>
          <p:nvPr/>
        </p:nvGrpSpPr>
        <p:grpSpPr>
          <a:xfrm>
            <a:off x="643710" y="2812975"/>
            <a:ext cx="7457957" cy="1221049"/>
            <a:chOff x="751657" y="2111769"/>
            <a:chExt cx="9943943" cy="1628065"/>
          </a:xfrm>
        </p:grpSpPr>
        <p:grpSp>
          <p:nvGrpSpPr>
            <p:cNvPr id="2465" name="Google Shape;2465;g130406c5d2d_0_138"/>
            <p:cNvGrpSpPr/>
            <p:nvPr/>
          </p:nvGrpSpPr>
          <p:grpSpPr>
            <a:xfrm>
              <a:off x="751657" y="2111769"/>
              <a:ext cx="9783000" cy="1628065"/>
              <a:chOff x="751657" y="2111769"/>
              <a:chExt cx="9783000" cy="1628065"/>
            </a:xfrm>
          </p:grpSpPr>
          <p:grpSp>
            <p:nvGrpSpPr>
              <p:cNvPr id="2466" name="Google Shape;2466;g130406c5d2d_0_138"/>
              <p:cNvGrpSpPr/>
              <p:nvPr/>
            </p:nvGrpSpPr>
            <p:grpSpPr>
              <a:xfrm>
                <a:off x="751657" y="2111769"/>
                <a:ext cx="9783000" cy="1628065"/>
                <a:chOff x="1156771" y="1872867"/>
                <a:chExt cx="9783000" cy="2228700"/>
              </a:xfrm>
            </p:grpSpPr>
            <p:sp>
              <p:nvSpPr>
                <p:cNvPr id="2467" name="Google Shape;2467;g130406c5d2d_0_138"/>
                <p:cNvSpPr/>
                <p:nvPr/>
              </p:nvSpPr>
              <p:spPr>
                <a:xfrm>
                  <a:off x="1156771" y="1872867"/>
                  <a:ext cx="9783000" cy="2228700"/>
                </a:xfrm>
                <a:prstGeom prst="rect">
                  <a:avLst/>
                </a:prstGeom>
                <a:solidFill>
                  <a:srgbClr val="434344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  <p:sp>
              <p:nvSpPr>
                <p:cNvPr id="2468" name="Google Shape;2468;g130406c5d2d_0_138"/>
                <p:cNvSpPr/>
                <p:nvPr/>
              </p:nvSpPr>
              <p:spPr>
                <a:xfrm>
                  <a:off x="1156771" y="1872867"/>
                  <a:ext cx="128100" cy="2228700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FFFFFF"/>
                    </a:solidFill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</p:grpSp>
          <p:sp>
            <p:nvSpPr>
              <p:cNvPr id="2469" name="Google Shape;2469;g130406c5d2d_0_138"/>
              <p:cNvSpPr txBox="1"/>
              <p:nvPr/>
            </p:nvSpPr>
            <p:spPr>
              <a:xfrm>
                <a:off x="1177071" y="2264735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1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2470" name="Google Shape;2470;g130406c5d2d_0_138"/>
              <p:cNvSpPr txBox="1"/>
              <p:nvPr/>
            </p:nvSpPr>
            <p:spPr>
              <a:xfrm>
                <a:off x="1177072" y="2695622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2 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2471" name="Google Shape;2471;g130406c5d2d_0_138"/>
              <p:cNvSpPr txBox="1"/>
              <p:nvPr/>
            </p:nvSpPr>
            <p:spPr>
              <a:xfrm>
                <a:off x="1177072" y="3145339"/>
                <a:ext cx="3621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r>
                  <a:rPr lang="en" sz="2100" b="0" i="0" u="none" strike="noStrike" cap="none">
                    <a:solidFill>
                      <a:srgbClr val="80808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3  </a:t>
                </a:r>
                <a:endParaRPr sz="2100" b="0" i="0" u="none" strike="noStrike" cap="none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</p:grpSp>
        <p:sp>
          <p:nvSpPr>
            <p:cNvPr id="2472" name="Google Shape;2472;g130406c5d2d_0_138"/>
            <p:cNvSpPr txBox="1"/>
            <p:nvPr/>
          </p:nvSpPr>
          <p:spPr>
            <a:xfrm>
              <a:off x="2022000" y="2283440"/>
              <a:ext cx="8673600" cy="138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 dirty="0">
                  <a:solidFill>
                    <a:srgbClr val="D7BA7D"/>
                  </a:solidFill>
                  <a:latin typeface="Consolas"/>
                  <a:ea typeface="Consolas"/>
                  <a:cs typeface="Consolas"/>
                  <a:sym typeface="Consolas"/>
                </a:rPr>
                <a:t>#id-name</a:t>
              </a: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 {</a:t>
              </a:r>
              <a:endParaRPr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    </a:t>
              </a:r>
              <a:r>
                <a:rPr lang="en" sz="2100" b="0" i="0" u="none" strike="noStrike" cap="none" dirty="0">
                  <a:solidFill>
                    <a:srgbClr val="9CDCFE"/>
                  </a:solidFill>
                  <a:latin typeface="Consolas"/>
                  <a:ea typeface="Consolas"/>
                  <a:cs typeface="Consolas"/>
                  <a:sym typeface="Consolas"/>
                </a:rPr>
                <a:t>color</a:t>
              </a: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: blue;</a:t>
              </a:r>
              <a:endParaRPr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 dirty="0">
                  <a:solidFill>
                    <a:srgbClr val="D4D4D4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2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473" name="Google Shape;2473;g130406c5d2d_0_138"/>
          <p:cNvSpPr txBox="1"/>
          <p:nvPr/>
        </p:nvSpPr>
        <p:spPr>
          <a:xfrm>
            <a:off x="643709" y="1049625"/>
            <a:ext cx="5700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HTML</a:t>
            </a:r>
            <a:endParaRPr sz="1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74" name="Google Shape;2474;g130406c5d2d_0_138"/>
          <p:cNvSpPr txBox="1"/>
          <p:nvPr/>
        </p:nvSpPr>
        <p:spPr>
          <a:xfrm>
            <a:off x="712839" y="2545003"/>
            <a:ext cx="4317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CSS</a:t>
            </a:r>
            <a:endParaRPr sz="1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609727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6118A-26DE-7D86-5607-D582DC3CC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7024" y="136784"/>
            <a:ext cx="2615100" cy="1015663"/>
          </a:xfrm>
        </p:spPr>
        <p:txBody>
          <a:bodyPr/>
          <a:lstStyle/>
          <a:p>
            <a:r>
              <a:rPr lang="en-US" dirty="0"/>
              <a:t>ACTIVITY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B6BDC0-C233-B984-EB74-2E1537ED3C68}"/>
              </a:ext>
            </a:extLst>
          </p:cNvPr>
          <p:cNvSpPr txBox="1"/>
          <p:nvPr/>
        </p:nvSpPr>
        <p:spPr>
          <a:xfrm>
            <a:off x="1315219" y="2247830"/>
            <a:ext cx="58993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CLASS VS ID</a:t>
            </a:r>
          </a:p>
        </p:txBody>
      </p:sp>
    </p:spTree>
    <p:extLst>
      <p:ext uri="{BB962C8B-B14F-4D97-AF65-F5344CB8AC3E}">
        <p14:creationId xmlns:p14="http://schemas.microsoft.com/office/powerpoint/2010/main" val="1814596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" name="Google Shape;2488;g130406c5d2d_0_206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9" name="Google Shape;2489;g130406c5d2d_0_206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Class vs ID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490" name="Google Shape;2490;g130406c5d2d_0_20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91" name="Google Shape;2491;g130406c5d2d_0_206"/>
          <p:cNvSpPr/>
          <p:nvPr/>
        </p:nvSpPr>
        <p:spPr>
          <a:xfrm>
            <a:off x="0" y="0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92" name="Google Shape;2492;g130406c5d2d_0_206"/>
          <p:cNvSpPr txBox="1"/>
          <p:nvPr/>
        </p:nvSpPr>
        <p:spPr>
          <a:xfrm>
            <a:off x="715125" y="1816810"/>
            <a:ext cx="3856800" cy="22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5725" tIns="205725" rIns="205725" bIns="20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h1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{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 </a:t>
            </a:r>
            <a:r>
              <a:rPr lang="en" sz="15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 red;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5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h1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{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 </a:t>
            </a:r>
            <a:r>
              <a:rPr lang="en" sz="15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 blue;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93" name="Google Shape;2493;g130406c5d2d_0_206"/>
          <p:cNvSpPr txBox="1"/>
          <p:nvPr/>
        </p:nvSpPr>
        <p:spPr>
          <a:xfrm>
            <a:off x="4687643" y="1539910"/>
            <a:ext cx="4292400" cy="28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5725" tIns="205725" rIns="205725" bIns="20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0070C0"/>
                </a:solidFill>
                <a:latin typeface="Raleway"/>
                <a:ea typeface="Raleway"/>
                <a:cs typeface="Raleway"/>
                <a:sym typeface="Raleway"/>
              </a:rPr>
              <a:t>Top level heading: Maybe a page title</a:t>
            </a:r>
            <a:endParaRPr sz="1100" b="0" i="0" u="none" strike="noStrike" cap="none" dirty="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Lorem ipsum, dolor sit amet consectetur adipisicing elit. Tempore, dolore.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159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Number one on the list</a:t>
            </a:r>
            <a:endParaRPr sz="1200" b="0" i="0" u="none" strike="noStrike" cap="none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159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Number two</a:t>
            </a:r>
            <a:endParaRPr sz="1200" b="0" i="0" u="none" strike="noStrike" cap="none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159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 third item</a:t>
            </a:r>
            <a:endParaRPr sz="1200" b="0" i="0" u="none" strike="noStrike" cap="none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494" name="Google Shape;2494;g130406c5d2d_0_206"/>
          <p:cNvGrpSpPr/>
          <p:nvPr/>
        </p:nvGrpSpPr>
        <p:grpSpPr>
          <a:xfrm>
            <a:off x="427616" y="272756"/>
            <a:ext cx="7262351" cy="750600"/>
            <a:chOff x="5197033" y="1161415"/>
            <a:chExt cx="9683135" cy="1000800"/>
          </a:xfrm>
        </p:grpSpPr>
        <p:sp>
          <p:nvSpPr>
            <p:cNvPr id="2495" name="Google Shape;2495;g130406c5d2d_0_206"/>
            <p:cNvSpPr/>
            <p:nvPr/>
          </p:nvSpPr>
          <p:spPr>
            <a:xfrm>
              <a:off x="5197033" y="1161415"/>
              <a:ext cx="135900" cy="10008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96" name="Google Shape;2496;g130406c5d2d_0_206"/>
            <p:cNvSpPr txBox="1"/>
            <p:nvPr/>
          </p:nvSpPr>
          <p:spPr>
            <a:xfrm>
              <a:off x="5318568" y="1161415"/>
              <a:ext cx="9561600" cy="1000800"/>
            </a:xfrm>
            <a:prstGeom prst="rect">
              <a:avLst/>
            </a:prstGeom>
            <a:solidFill>
              <a:srgbClr val="FEF9F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05725" tIns="34275" rIns="68575" bIns="342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4"/>
                </a:buClr>
                <a:buSzPts val="1400"/>
                <a:buFont typeface="Arial"/>
                <a:buNone/>
              </a:pPr>
              <a:r>
                <a:rPr lang="en" sz="1700" i="0" u="none" strike="noStrike" cap="none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If the two selectors are identical, the latter of the two will take precedence. </a:t>
              </a:r>
              <a:endParaRPr sz="1700" i="0" u="none" strike="noStrike" cap="none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800"/>
                </a:spcBef>
                <a:spcAft>
                  <a:spcPts val="0"/>
                </a:spcAft>
                <a:buClr>
                  <a:srgbClr val="434344"/>
                </a:buClr>
                <a:buSzPts val="1400"/>
                <a:buFont typeface="Arial"/>
                <a:buNone/>
              </a:pPr>
              <a:r>
                <a:rPr lang="en" sz="1700" i="0" u="none" strike="noStrike" cap="none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Here you can see the </a:t>
              </a:r>
              <a:r>
                <a:rPr lang="en" sz="1700" b="1" i="0" u="none" strike="noStrike" cap="none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second selector</a:t>
              </a:r>
              <a:r>
                <a:rPr lang="en" sz="1700" i="0" u="none" strike="noStrike" cap="none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 takes precedence over the first.</a:t>
              </a:r>
              <a:endParaRPr i="1" u="none" strike="noStrike" cap="none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g130406c5d2d_0_220"/>
          <p:cNvSpPr/>
          <p:nvPr/>
        </p:nvSpPr>
        <p:spPr>
          <a:xfrm>
            <a:off x="0" y="272756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02" name="Google Shape;2502;g130406c5d2d_0_220"/>
          <p:cNvSpPr/>
          <p:nvPr/>
        </p:nvSpPr>
        <p:spPr>
          <a:xfrm>
            <a:off x="0" y="-28234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3" name="Google Shape;2503;g130406c5d2d_0_220"/>
          <p:cNvSpPr txBox="1"/>
          <p:nvPr/>
        </p:nvSpPr>
        <p:spPr>
          <a:xfrm>
            <a:off x="529541" y="1952278"/>
            <a:ext cx="3856800" cy="22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5725" tIns="205725" rIns="205725" bIns="20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h1.header1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{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 </a:t>
            </a:r>
            <a:r>
              <a:rPr lang="en" sz="15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 red;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5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h1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{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 </a:t>
            </a:r>
            <a:r>
              <a:rPr lang="en" sz="15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 blue;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04" name="Google Shape;2504;g130406c5d2d_0_220"/>
          <p:cNvSpPr txBox="1"/>
          <p:nvPr/>
        </p:nvSpPr>
        <p:spPr>
          <a:xfrm>
            <a:off x="4687643" y="1539910"/>
            <a:ext cx="4292400" cy="28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5725" tIns="205725" rIns="205725" bIns="20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Top level heading: Maybe a page title</a:t>
            </a:r>
            <a:endParaRPr sz="11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Lorem ipsum, dolor sit amet consectetur adipiscing elit. Tempore, dolore.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159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Number one on the list</a:t>
            </a:r>
            <a:endParaRPr sz="1200" b="0" i="0" u="none" strike="noStrike" cap="none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159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Number two</a:t>
            </a:r>
            <a:endParaRPr sz="1200" b="0" i="0" u="none" strike="noStrike" cap="none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159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 third item</a:t>
            </a:r>
            <a:endParaRPr sz="1200" b="0" i="0" u="none" strike="noStrike" cap="none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505" name="Google Shape;2505;g130406c5d2d_0_220"/>
          <p:cNvGrpSpPr/>
          <p:nvPr/>
        </p:nvGrpSpPr>
        <p:grpSpPr>
          <a:xfrm>
            <a:off x="427616" y="272756"/>
            <a:ext cx="7262351" cy="750600"/>
            <a:chOff x="5197033" y="1161415"/>
            <a:chExt cx="9683135" cy="1000800"/>
          </a:xfrm>
        </p:grpSpPr>
        <p:sp>
          <p:nvSpPr>
            <p:cNvPr id="2506" name="Google Shape;2506;g130406c5d2d_0_220"/>
            <p:cNvSpPr/>
            <p:nvPr/>
          </p:nvSpPr>
          <p:spPr>
            <a:xfrm>
              <a:off x="5197033" y="1161415"/>
              <a:ext cx="135900" cy="10008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07" name="Google Shape;2507;g130406c5d2d_0_220"/>
            <p:cNvSpPr txBox="1"/>
            <p:nvPr/>
          </p:nvSpPr>
          <p:spPr>
            <a:xfrm>
              <a:off x="5318568" y="1161415"/>
              <a:ext cx="9561600" cy="100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E55A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05725" tIns="34275" rIns="68575" bIns="342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4"/>
                </a:buClr>
                <a:buSzPts val="1400"/>
                <a:buFont typeface="Arial"/>
                <a:buNone/>
              </a:pPr>
              <a:r>
                <a:rPr lang="en" sz="1700" i="0" u="none" strike="noStrike" cap="none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If one selector is more specific than the others, the more specific rule will take precedence over more general ones.</a:t>
              </a:r>
              <a:endParaRPr i="1" u="none" strike="noStrike" cap="none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  <p:pic>
        <p:nvPicPr>
          <p:cNvPr id="2508" name="Google Shape;2508;g130406c5d2d_0_2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/>
        </p:nvSpPr>
        <p:spPr>
          <a:xfrm>
            <a:off x="4663650" y="1396525"/>
            <a:ext cx="4346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 b="1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LEARNING OUTCOMES</a:t>
            </a:r>
            <a:endParaRPr sz="2700" b="1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4229176" y="1970825"/>
            <a:ext cx="3768900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95250" lvl="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100"/>
            </a:pPr>
            <a:r>
              <a:rPr lang="en-US" sz="2100" dirty="0">
                <a:solidFill>
                  <a:srgbClr val="1C4587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Discuss and apply</a:t>
            </a:r>
          </a:p>
          <a:p>
            <a:pPr marL="552450" lvl="0" indent="-4572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100"/>
              <a:buAutoNum type="arabicPeriod"/>
            </a:pPr>
            <a:r>
              <a:rPr lang="en-US" sz="2100" dirty="0">
                <a:solidFill>
                  <a:srgbClr val="1C4587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HTML Responsive Web design</a:t>
            </a:r>
          </a:p>
          <a:p>
            <a:pPr marL="552450" lvl="0" indent="-4572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100"/>
              <a:buAutoNum type="arabicPeriod"/>
            </a:pPr>
            <a:r>
              <a:rPr lang="en-US" sz="2100" dirty="0">
                <a:solidFill>
                  <a:srgbClr val="1C4587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CSS basics</a:t>
            </a:r>
          </a:p>
          <a:p>
            <a:pPr marL="552450" lvl="0" indent="-4572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100"/>
              <a:buAutoNum type="arabicPeriod"/>
            </a:pPr>
            <a:r>
              <a:rPr lang="en-US" sz="2100" dirty="0">
                <a:solidFill>
                  <a:srgbClr val="1C4587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Box Model</a:t>
            </a:r>
            <a:endParaRPr sz="2100" dirty="0">
              <a:solidFill>
                <a:srgbClr val="1C4587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265901" y="102576"/>
            <a:ext cx="4655901" cy="507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3" name="Google Shape;2513;g130406c5d2d_0_2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14" name="Google Shape;2514;g130406c5d2d_0_237"/>
          <p:cNvGrpSpPr/>
          <p:nvPr/>
        </p:nvGrpSpPr>
        <p:grpSpPr>
          <a:xfrm>
            <a:off x="283778" y="1242863"/>
            <a:ext cx="4210381" cy="3638327"/>
            <a:chOff x="1156771" y="1872866"/>
            <a:chExt cx="11200800" cy="5849401"/>
          </a:xfrm>
        </p:grpSpPr>
        <p:sp>
          <p:nvSpPr>
            <p:cNvPr id="2515" name="Google Shape;2515;g130406c5d2d_0_237"/>
            <p:cNvSpPr/>
            <p:nvPr/>
          </p:nvSpPr>
          <p:spPr>
            <a:xfrm>
              <a:off x="1156771" y="1872866"/>
              <a:ext cx="11200800" cy="5849400"/>
            </a:xfrm>
            <a:prstGeom prst="rect">
              <a:avLst/>
            </a:prstGeom>
            <a:solidFill>
              <a:srgbClr val="43434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16" name="Google Shape;2516;g130406c5d2d_0_237"/>
            <p:cNvSpPr/>
            <p:nvPr/>
          </p:nvSpPr>
          <p:spPr>
            <a:xfrm>
              <a:off x="1156773" y="1872867"/>
              <a:ext cx="237000" cy="5849400"/>
            </a:xfrm>
            <a:prstGeom prst="rect">
              <a:avLst/>
            </a:prstGeom>
            <a:solidFill>
              <a:srgbClr val="EB9F0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517" name="Google Shape;2517;g130406c5d2d_0_237"/>
          <p:cNvGrpSpPr/>
          <p:nvPr/>
        </p:nvGrpSpPr>
        <p:grpSpPr>
          <a:xfrm>
            <a:off x="4640617" y="1242863"/>
            <a:ext cx="4210381" cy="3638327"/>
            <a:chOff x="1156771" y="1872866"/>
            <a:chExt cx="11200800" cy="5849401"/>
          </a:xfrm>
        </p:grpSpPr>
        <p:sp>
          <p:nvSpPr>
            <p:cNvPr id="2518" name="Google Shape;2518;g130406c5d2d_0_237"/>
            <p:cNvSpPr/>
            <p:nvPr/>
          </p:nvSpPr>
          <p:spPr>
            <a:xfrm>
              <a:off x="1156771" y="1872866"/>
              <a:ext cx="11200800" cy="5849400"/>
            </a:xfrm>
            <a:prstGeom prst="rect">
              <a:avLst/>
            </a:prstGeom>
            <a:solidFill>
              <a:srgbClr val="43434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19" name="Google Shape;2519;g130406c5d2d_0_237"/>
            <p:cNvSpPr/>
            <p:nvPr/>
          </p:nvSpPr>
          <p:spPr>
            <a:xfrm>
              <a:off x="1156773" y="1872867"/>
              <a:ext cx="237000" cy="5849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520" name="Google Shape;2520;g130406c5d2d_0_237"/>
          <p:cNvSpPr txBox="1"/>
          <p:nvPr/>
        </p:nvSpPr>
        <p:spPr>
          <a:xfrm>
            <a:off x="4832873" y="1628014"/>
            <a:ext cx="39147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ul li 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{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 </a:t>
            </a:r>
            <a:r>
              <a:rPr lang="en" sz="15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 blue;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21" name="Google Shape;2521;g130406c5d2d_0_237"/>
          <p:cNvSpPr txBox="1"/>
          <p:nvPr/>
        </p:nvSpPr>
        <p:spPr>
          <a:xfrm>
            <a:off x="283796" y="988975"/>
            <a:ext cx="5700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HTML</a:t>
            </a:r>
            <a:endParaRPr sz="1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522" name="Google Shape;2522;g130406c5d2d_0_237"/>
          <p:cNvGrpSpPr/>
          <p:nvPr/>
        </p:nvGrpSpPr>
        <p:grpSpPr>
          <a:xfrm>
            <a:off x="0" y="191012"/>
            <a:ext cx="4090527" cy="750600"/>
            <a:chOff x="5197033" y="1161415"/>
            <a:chExt cx="5454036" cy="1000800"/>
          </a:xfrm>
        </p:grpSpPr>
        <p:sp>
          <p:nvSpPr>
            <p:cNvPr id="2523" name="Google Shape;2523;g130406c5d2d_0_237"/>
            <p:cNvSpPr/>
            <p:nvPr/>
          </p:nvSpPr>
          <p:spPr>
            <a:xfrm>
              <a:off x="5197033" y="1161415"/>
              <a:ext cx="135900" cy="1000800"/>
            </a:xfrm>
            <a:prstGeom prst="rect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24" name="Google Shape;2524;g130406c5d2d_0_237"/>
            <p:cNvSpPr txBox="1"/>
            <p:nvPr/>
          </p:nvSpPr>
          <p:spPr>
            <a:xfrm>
              <a:off x="5318569" y="1161415"/>
              <a:ext cx="5332500" cy="10008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rgbClr val="4343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05725" tIns="34275" rIns="68575" bIns="342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4"/>
                </a:buClr>
                <a:buSzPts val="1400"/>
                <a:buFont typeface="Arial"/>
                <a:buNone/>
              </a:pPr>
              <a:r>
                <a:rPr lang="en" sz="1400" b="0" i="0" u="none" strike="noStrike" cap="none">
                  <a:solidFill>
                    <a:srgbClr val="434344"/>
                  </a:solidFill>
                  <a:latin typeface="Raleway"/>
                  <a:ea typeface="Raleway"/>
                  <a:cs typeface="Raleway"/>
                  <a:sym typeface="Raleway"/>
                </a:rPr>
                <a:t>Select all </a:t>
              </a:r>
              <a:r>
                <a:rPr lang="en" sz="1400" b="1" i="0" u="none" strike="noStrike" cap="none">
                  <a:solidFill>
                    <a:srgbClr val="434344"/>
                  </a:solidFill>
                  <a:latin typeface="Raleway"/>
                  <a:ea typeface="Raleway"/>
                  <a:cs typeface="Raleway"/>
                  <a:sym typeface="Raleway"/>
                </a:rPr>
                <a:t>&lt;li&gt;</a:t>
              </a:r>
              <a:r>
                <a:rPr lang="en" sz="1400" b="0" i="0" u="none" strike="noStrike" cap="none">
                  <a:solidFill>
                    <a:srgbClr val="434344"/>
                  </a:solidFill>
                  <a:latin typeface="Raleway"/>
                  <a:ea typeface="Raleway"/>
                  <a:cs typeface="Raleway"/>
                  <a:sym typeface="Raleway"/>
                </a:rPr>
                <a:t> child of parent </a:t>
              </a:r>
              <a:r>
                <a:rPr lang="en" sz="1400" b="1" i="0" u="none" strike="noStrike" cap="none">
                  <a:solidFill>
                    <a:srgbClr val="434344"/>
                  </a:solidFill>
                  <a:latin typeface="Raleway"/>
                  <a:ea typeface="Raleway"/>
                  <a:cs typeface="Raleway"/>
                  <a:sym typeface="Raleway"/>
                </a:rPr>
                <a:t>&lt;ul&gt;</a:t>
              </a:r>
              <a:endParaRPr sz="1100" b="1" i="1" u="none" strike="noStrike" cap="none">
                <a:solidFill>
                  <a:srgbClr val="434344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525" name="Google Shape;2525;g130406c5d2d_0_237"/>
          <p:cNvSpPr txBox="1"/>
          <p:nvPr/>
        </p:nvSpPr>
        <p:spPr>
          <a:xfrm>
            <a:off x="422694" y="1628014"/>
            <a:ext cx="3875100" cy="12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" sz="15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5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"nav-links"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" sz="15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5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"#"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Home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&gt;&lt;/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" sz="15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5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"#"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Menu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&gt;&lt;/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" sz="15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5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"#"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Blog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&gt;&lt;/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" sz="15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n" sz="1500" b="0" i="0" u="none" strike="noStrike" cap="non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26" name="Google Shape;2526;g130406c5d2d_0_237"/>
          <p:cNvSpPr txBox="1"/>
          <p:nvPr/>
        </p:nvSpPr>
        <p:spPr>
          <a:xfrm>
            <a:off x="4640636" y="988973"/>
            <a:ext cx="4317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CSS</a:t>
            </a:r>
            <a:endParaRPr sz="1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1" name="Google Shape;2531;g130406c5d2d_0_2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32" name="Google Shape;2532;g130406c5d2d_0_262"/>
          <p:cNvSpPr txBox="1"/>
          <p:nvPr/>
        </p:nvSpPr>
        <p:spPr>
          <a:xfrm>
            <a:off x="283796" y="988975"/>
            <a:ext cx="5700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HTML</a:t>
            </a:r>
            <a:endParaRPr sz="1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533" name="Google Shape;2533;g130406c5d2d_0_262"/>
          <p:cNvGrpSpPr/>
          <p:nvPr/>
        </p:nvGrpSpPr>
        <p:grpSpPr>
          <a:xfrm>
            <a:off x="0" y="191012"/>
            <a:ext cx="4090527" cy="750600"/>
            <a:chOff x="5197033" y="1161415"/>
            <a:chExt cx="5454036" cy="1000800"/>
          </a:xfrm>
        </p:grpSpPr>
        <p:sp>
          <p:nvSpPr>
            <p:cNvPr id="2534" name="Google Shape;2534;g130406c5d2d_0_262"/>
            <p:cNvSpPr/>
            <p:nvPr/>
          </p:nvSpPr>
          <p:spPr>
            <a:xfrm>
              <a:off x="5197033" y="1161415"/>
              <a:ext cx="135900" cy="1000800"/>
            </a:xfrm>
            <a:prstGeom prst="rect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35" name="Google Shape;2535;g130406c5d2d_0_262"/>
            <p:cNvSpPr txBox="1"/>
            <p:nvPr/>
          </p:nvSpPr>
          <p:spPr>
            <a:xfrm>
              <a:off x="5318569" y="1161415"/>
              <a:ext cx="5332500" cy="10008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rgbClr val="4343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05725" tIns="34275" rIns="68575" bIns="342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4"/>
                </a:buClr>
                <a:buSzPts val="1400"/>
                <a:buFont typeface="Arial"/>
                <a:buNone/>
              </a:pPr>
              <a:r>
                <a:rPr lang="en" sz="1400" b="0" i="0" u="none" strike="noStrike" cap="none">
                  <a:solidFill>
                    <a:srgbClr val="434344"/>
                  </a:solidFill>
                  <a:latin typeface="Raleway"/>
                  <a:ea typeface="Raleway"/>
                  <a:cs typeface="Raleway"/>
                  <a:sym typeface="Raleway"/>
                </a:rPr>
                <a:t>Select all </a:t>
              </a:r>
              <a:r>
                <a:rPr lang="en" sz="1400" b="1" i="0" u="none" strike="noStrike" cap="none">
                  <a:solidFill>
                    <a:srgbClr val="434344"/>
                  </a:solidFill>
                  <a:latin typeface="Raleway"/>
                  <a:ea typeface="Raleway"/>
                  <a:cs typeface="Raleway"/>
                  <a:sym typeface="Raleway"/>
                </a:rPr>
                <a:t>&lt;li&gt;</a:t>
              </a:r>
              <a:r>
                <a:rPr lang="en" sz="1400" b="0" i="0" u="none" strike="noStrike" cap="none">
                  <a:solidFill>
                    <a:srgbClr val="434344"/>
                  </a:solidFill>
                  <a:latin typeface="Raleway"/>
                  <a:ea typeface="Raleway"/>
                  <a:cs typeface="Raleway"/>
                  <a:sym typeface="Raleway"/>
                </a:rPr>
                <a:t> child of parent </a:t>
              </a:r>
              <a:r>
                <a:rPr lang="en" sz="1400" b="1" i="0" u="none" strike="noStrike" cap="none">
                  <a:solidFill>
                    <a:srgbClr val="434344"/>
                  </a:solidFill>
                  <a:latin typeface="Raleway"/>
                  <a:ea typeface="Raleway"/>
                  <a:cs typeface="Raleway"/>
                  <a:sym typeface="Raleway"/>
                </a:rPr>
                <a:t>&lt;ul&gt;</a:t>
              </a:r>
              <a:endParaRPr sz="1100" b="1" i="1" u="none" strike="noStrike" cap="none">
                <a:solidFill>
                  <a:srgbClr val="434344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536" name="Google Shape;2536;g130406c5d2d_0_262"/>
          <p:cNvSpPr txBox="1"/>
          <p:nvPr/>
        </p:nvSpPr>
        <p:spPr>
          <a:xfrm>
            <a:off x="4640636" y="988973"/>
            <a:ext cx="4317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CSS</a:t>
            </a:r>
            <a:endParaRPr sz="1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537" name="Google Shape;2537;g130406c5d2d_0_262"/>
          <p:cNvGrpSpPr/>
          <p:nvPr/>
        </p:nvGrpSpPr>
        <p:grpSpPr>
          <a:xfrm>
            <a:off x="283778" y="1242863"/>
            <a:ext cx="4210381" cy="3638327"/>
            <a:chOff x="1156771" y="1872866"/>
            <a:chExt cx="11200800" cy="5849401"/>
          </a:xfrm>
        </p:grpSpPr>
        <p:sp>
          <p:nvSpPr>
            <p:cNvPr id="2538" name="Google Shape;2538;g130406c5d2d_0_262"/>
            <p:cNvSpPr/>
            <p:nvPr/>
          </p:nvSpPr>
          <p:spPr>
            <a:xfrm>
              <a:off x="1156771" y="1872866"/>
              <a:ext cx="11200800" cy="5849400"/>
            </a:xfrm>
            <a:prstGeom prst="rect">
              <a:avLst/>
            </a:prstGeom>
            <a:solidFill>
              <a:srgbClr val="43434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39" name="Google Shape;2539;g130406c5d2d_0_262"/>
            <p:cNvSpPr/>
            <p:nvPr/>
          </p:nvSpPr>
          <p:spPr>
            <a:xfrm>
              <a:off x="1156773" y="1872867"/>
              <a:ext cx="237000" cy="5849400"/>
            </a:xfrm>
            <a:prstGeom prst="rect">
              <a:avLst/>
            </a:prstGeom>
            <a:solidFill>
              <a:srgbClr val="EB9F0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540" name="Google Shape;2540;g130406c5d2d_0_262"/>
          <p:cNvSpPr txBox="1"/>
          <p:nvPr/>
        </p:nvSpPr>
        <p:spPr>
          <a:xfrm>
            <a:off x="4832873" y="1628014"/>
            <a:ext cx="39147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ul li 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{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 </a:t>
            </a:r>
            <a:r>
              <a:rPr lang="en" sz="15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 blue;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41" name="Google Shape;2541;g130406c5d2d_0_262"/>
          <p:cNvSpPr txBox="1"/>
          <p:nvPr/>
        </p:nvSpPr>
        <p:spPr>
          <a:xfrm>
            <a:off x="422694" y="1628014"/>
            <a:ext cx="3875100" cy="12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" sz="15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5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"nav-links"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" sz="15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5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"#"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Home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&gt;&lt;/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" sz="15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5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"#"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Menu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&gt;&lt;/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" sz="15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5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"#"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Blog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&gt;&lt;/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" sz="15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n" sz="15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542" name="Google Shape;2542;g130406c5d2d_0_262"/>
          <p:cNvGrpSpPr/>
          <p:nvPr/>
        </p:nvGrpSpPr>
        <p:grpSpPr>
          <a:xfrm>
            <a:off x="4640617" y="1242876"/>
            <a:ext cx="4210381" cy="1264056"/>
            <a:chOff x="1156771" y="1872866"/>
            <a:chExt cx="11200800" cy="5849401"/>
          </a:xfrm>
        </p:grpSpPr>
        <p:sp>
          <p:nvSpPr>
            <p:cNvPr id="2543" name="Google Shape;2543;g130406c5d2d_0_262"/>
            <p:cNvSpPr/>
            <p:nvPr/>
          </p:nvSpPr>
          <p:spPr>
            <a:xfrm>
              <a:off x="1156771" y="1872866"/>
              <a:ext cx="11200800" cy="5849400"/>
            </a:xfrm>
            <a:prstGeom prst="rect">
              <a:avLst/>
            </a:prstGeom>
            <a:solidFill>
              <a:srgbClr val="43434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44" name="Google Shape;2544;g130406c5d2d_0_262"/>
            <p:cNvSpPr/>
            <p:nvPr/>
          </p:nvSpPr>
          <p:spPr>
            <a:xfrm>
              <a:off x="1156773" y="1872867"/>
              <a:ext cx="237000" cy="5849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545" name="Google Shape;2545;g130406c5d2d_0_262"/>
          <p:cNvSpPr txBox="1"/>
          <p:nvPr/>
        </p:nvSpPr>
        <p:spPr>
          <a:xfrm>
            <a:off x="4856560" y="1494061"/>
            <a:ext cx="39147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ul li 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{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 </a:t>
            </a:r>
            <a:r>
              <a:rPr lang="en" sz="15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 blue;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546" name="Google Shape;2546;g130406c5d2d_0_262"/>
          <p:cNvGrpSpPr/>
          <p:nvPr/>
        </p:nvGrpSpPr>
        <p:grpSpPr>
          <a:xfrm>
            <a:off x="4640617" y="3070558"/>
            <a:ext cx="4210381" cy="1264056"/>
            <a:chOff x="1156771" y="1872866"/>
            <a:chExt cx="11200800" cy="5849401"/>
          </a:xfrm>
        </p:grpSpPr>
        <p:sp>
          <p:nvSpPr>
            <p:cNvPr id="2547" name="Google Shape;2547;g130406c5d2d_0_262"/>
            <p:cNvSpPr/>
            <p:nvPr/>
          </p:nvSpPr>
          <p:spPr>
            <a:xfrm>
              <a:off x="1156771" y="1872866"/>
              <a:ext cx="11200800" cy="5849400"/>
            </a:xfrm>
            <a:prstGeom prst="rect">
              <a:avLst/>
            </a:prstGeom>
            <a:solidFill>
              <a:srgbClr val="43434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48" name="Google Shape;2548;g130406c5d2d_0_262"/>
            <p:cNvSpPr/>
            <p:nvPr/>
          </p:nvSpPr>
          <p:spPr>
            <a:xfrm>
              <a:off x="1156773" y="1872867"/>
              <a:ext cx="237000" cy="5849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549" name="Google Shape;2549;g130406c5d2d_0_262"/>
          <p:cNvSpPr txBox="1"/>
          <p:nvPr/>
        </p:nvSpPr>
        <p:spPr>
          <a:xfrm>
            <a:off x="4854325" y="3321742"/>
            <a:ext cx="39147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.nav-links li 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{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   </a:t>
            </a:r>
            <a:r>
              <a:rPr lang="en" sz="15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 blue;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50" name="Google Shape;2550;g130406c5d2d_0_262"/>
          <p:cNvSpPr txBox="1"/>
          <p:nvPr/>
        </p:nvSpPr>
        <p:spPr>
          <a:xfrm>
            <a:off x="4640636" y="2724468"/>
            <a:ext cx="18072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OR using a parent class</a:t>
            </a:r>
            <a:endParaRPr sz="1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" name="Google Shape;2555;g130406c5d2d_0_296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6" name="Google Shape;2556;g130406c5d2d_0_296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Color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557" name="Google Shape;2557;g130406c5d2d_0_2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8" name="Google Shape;2558;g130406c5d2d_0_296"/>
          <p:cNvSpPr txBox="1"/>
          <p:nvPr/>
        </p:nvSpPr>
        <p:spPr>
          <a:xfrm>
            <a:off x="2058300" y="1051563"/>
            <a:ext cx="50274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4600" b="1" i="0" u="none" strike="noStrike" cap="none" dirty="0">
                <a:solidFill>
                  <a:srgbClr val="FA8072"/>
                </a:solidFill>
                <a:latin typeface="Montserrat"/>
                <a:ea typeface="Montserrat"/>
                <a:cs typeface="Montserrat"/>
                <a:sym typeface="Montserrat"/>
              </a:rPr>
              <a:t>SALMON</a:t>
            </a:r>
            <a:endParaRPr sz="4600" b="1" i="0" u="none" strike="noStrike" cap="none" dirty="0">
              <a:solidFill>
                <a:srgbClr val="FA807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9" name="Google Shape;2559;g130406c5d2d_0_296"/>
          <p:cNvSpPr txBox="1"/>
          <p:nvPr/>
        </p:nvSpPr>
        <p:spPr>
          <a:xfrm>
            <a:off x="3135600" y="3392410"/>
            <a:ext cx="20262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900" b="1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#fa8072</a:t>
            </a:r>
            <a:endParaRPr sz="19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0" name="Google Shape;2560;g130406c5d2d_0_296"/>
          <p:cNvSpPr txBox="1"/>
          <p:nvPr/>
        </p:nvSpPr>
        <p:spPr>
          <a:xfrm>
            <a:off x="3135611" y="1780875"/>
            <a:ext cx="20262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b="1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rgb(250, 128, 114)</a:t>
            </a:r>
            <a:endParaRPr sz="15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1" name="Google Shape;2561;g130406c5d2d_0_296"/>
          <p:cNvSpPr txBox="1"/>
          <p:nvPr/>
        </p:nvSpPr>
        <p:spPr>
          <a:xfrm>
            <a:off x="3135611" y="2132166"/>
            <a:ext cx="20262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opacity: 1</a:t>
            </a:r>
            <a:endParaRPr sz="15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2" name="Google Shape;2562;g130406c5d2d_0_296"/>
          <p:cNvSpPr txBox="1"/>
          <p:nvPr/>
        </p:nvSpPr>
        <p:spPr>
          <a:xfrm>
            <a:off x="3135601" y="2483452"/>
            <a:ext cx="23256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500" b="1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rgba(250, 128, 114, 1)</a:t>
            </a:r>
            <a:endParaRPr sz="15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15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g130406c5d2d_0_321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8" name="Google Shape;2568;g130406c5d2d_0_321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Color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569" name="Google Shape;2569;g130406c5d2d_0_3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0" name="Google Shape;2570;g130406c5d2d_0_321"/>
          <p:cNvSpPr txBox="1"/>
          <p:nvPr/>
        </p:nvSpPr>
        <p:spPr>
          <a:xfrm>
            <a:off x="1146325" y="1174750"/>
            <a:ext cx="6561900" cy="15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color</a:t>
            </a:r>
            <a:endParaRPr sz="4000" b="1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i="0" u="none" strike="noStrike" cap="none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lang="en" sz="26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color </a:t>
            </a:r>
            <a:r>
              <a:rPr lang="en" sz="2600" i="0" u="none" strike="noStrike" cap="none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property defines color of the text.</a:t>
            </a:r>
            <a:endParaRPr sz="2600" i="0" u="none" strike="noStrike" cap="none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 i="0" u="none" strike="noStrike" cap="none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i="0" u="none" strike="noStrike" cap="none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Example:</a:t>
            </a:r>
            <a:endParaRPr sz="2600" i="0" u="none" strike="noStrike" cap="none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br>
              <a:rPr lang="en" sz="2600" i="0" u="none" strike="noStrike" cap="none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</a:br>
            <a:r>
              <a:rPr lang="en" sz="2700" i="0" u="none" strike="noStrike" cap="none">
                <a:solidFill>
                  <a:srgbClr val="569CD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color</a:t>
            </a:r>
            <a:r>
              <a:rPr lang="en" sz="2700" i="0" u="none" strike="noStrike" cap="none">
                <a:solidFill>
                  <a:srgbClr val="888888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black;</a:t>
            </a:r>
            <a:endParaRPr sz="4000" i="0" u="none" strike="noStrike" cap="none">
              <a:solidFill>
                <a:srgbClr val="888888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" name="Google Shape;2575;g130406c5d2d_0_333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6" name="Google Shape;2576;g130406c5d2d_0_333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Colors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577" name="Google Shape;2577;g130406c5d2d_0_3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8" name="Google Shape;2578;g130406c5d2d_0_333"/>
          <p:cNvSpPr txBox="1"/>
          <p:nvPr/>
        </p:nvSpPr>
        <p:spPr>
          <a:xfrm>
            <a:off x="779413" y="912650"/>
            <a:ext cx="3755400" cy="30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color name </a:t>
            </a:r>
            <a:endParaRPr sz="4000" b="1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all modern browsers support around</a:t>
            </a:r>
            <a:r>
              <a:rPr lang="en" sz="2600" i="0" u="none" strike="noStrike" cap="none" dirty="0">
                <a:solidFill>
                  <a:srgbClr val="07376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 </a:t>
            </a:r>
            <a:r>
              <a:rPr lang="en" sz="26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140 color name values.</a:t>
            </a:r>
            <a:r>
              <a:rPr lang="en" sz="2600" i="0" u="none" strike="noStrike" cap="none" dirty="0">
                <a:solidFill>
                  <a:srgbClr val="07376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 </a:t>
            </a:r>
            <a:r>
              <a:rPr lang="en" sz="26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However, this is not the practical way to use CSS colors</a:t>
            </a:r>
            <a:endParaRPr sz="26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579" name="Google Shape;2579;g130406c5d2d_0_333"/>
          <p:cNvSpPr txBox="1"/>
          <p:nvPr/>
        </p:nvSpPr>
        <p:spPr>
          <a:xfrm>
            <a:off x="4609038" y="912650"/>
            <a:ext cx="3755400" cy="30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rgb </a:t>
            </a:r>
            <a:endParaRPr sz="2400" b="1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RGB color value specifies the</a:t>
            </a:r>
            <a:r>
              <a:rPr lang="en" sz="2600" i="0" u="none" strike="noStrike" cap="none" dirty="0">
                <a:solidFill>
                  <a:srgbClr val="07376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 </a:t>
            </a:r>
            <a:r>
              <a:rPr lang="en" sz="26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red, green, or blue intensity.</a:t>
            </a:r>
            <a:r>
              <a:rPr lang="en" sz="2600" i="0" u="none" strike="noStrike" cap="none" dirty="0">
                <a:solidFill>
                  <a:srgbClr val="07376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 </a:t>
            </a:r>
            <a:r>
              <a:rPr lang="en" sz="26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intensity value should only be from</a:t>
            </a:r>
            <a:r>
              <a:rPr lang="en" sz="26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0 to 255.</a:t>
            </a:r>
            <a:endParaRPr sz="4000" b="1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" name="Google Shape;2584;g130406c5d2d_0_342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5" name="Google Shape;2585;g130406c5d2d_0_342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Colors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586" name="Google Shape;2586;g130406c5d2d_0_3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87" name="Google Shape;2587;g130406c5d2d_0_342"/>
          <p:cNvSpPr txBox="1"/>
          <p:nvPr/>
        </p:nvSpPr>
        <p:spPr>
          <a:xfrm>
            <a:off x="1645925" y="972025"/>
            <a:ext cx="6597600" cy="30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1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hexcode</a:t>
            </a:r>
            <a:endParaRPr sz="4100" b="1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7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hexcode is specified with:</a:t>
            </a:r>
            <a:br>
              <a:rPr lang="en" sz="27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</a:br>
            <a:r>
              <a:rPr lang="en" sz="27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#RRGGBB</a:t>
            </a:r>
            <a:r>
              <a:rPr lang="en" sz="27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which means </a:t>
            </a:r>
            <a:r>
              <a:rPr lang="en" sz="27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RR for red value, GG for green value</a:t>
            </a:r>
            <a:r>
              <a:rPr lang="en" sz="27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and </a:t>
            </a:r>
            <a:r>
              <a:rPr lang="en" sz="27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BB for blue value</a:t>
            </a:r>
            <a:r>
              <a:rPr lang="en" sz="27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 These hexadecimal values specifies the colors. All values should be in between </a:t>
            </a:r>
            <a:r>
              <a:rPr lang="en" sz="27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00 and FF</a:t>
            </a:r>
            <a:r>
              <a:rPr lang="en" sz="27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  <a:endParaRPr sz="27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2" name="Google Shape;2592;g130abe9b6d5_0_0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3" name="Google Shape;2593;g130abe9b6d5_0_0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Background Color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594" name="Google Shape;2594;g130abe9b6d5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95" name="Google Shape;2595;g130abe9b6d5_0_0"/>
          <p:cNvSpPr txBox="1"/>
          <p:nvPr/>
        </p:nvSpPr>
        <p:spPr>
          <a:xfrm>
            <a:off x="1645925" y="972025"/>
            <a:ext cx="6597600" cy="30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background-color</a:t>
            </a:r>
            <a:endParaRPr sz="40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dirty="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lang="en" sz="2600" b="1" dirty="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background-color</a:t>
            </a:r>
            <a:r>
              <a:rPr lang="en" sz="2600" dirty="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property defines color of the background of an element.</a:t>
            </a:r>
            <a:endParaRPr sz="2600" dirty="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 dirty="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dirty="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Example:</a:t>
            </a:r>
            <a:br>
              <a:rPr lang="en" sz="2600" dirty="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</a:br>
            <a:r>
              <a:rPr lang="en" sz="2300" dirty="0">
                <a:solidFill>
                  <a:srgbClr val="569CD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background-color</a:t>
            </a:r>
            <a:r>
              <a:rPr lang="en" sz="2300" dirty="0">
                <a:solidFill>
                  <a:srgbClr val="888888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en" sz="23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rgb(76, 175, 80)</a:t>
            </a:r>
            <a:endParaRPr sz="23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300" dirty="0">
              <a:solidFill>
                <a:srgbClr val="888888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1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" name="Google Shape;2600;g130406c5d2d_0_635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1" name="Google Shape;2601;g130406c5d2d_0_635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Background Image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602" name="Google Shape;2602;g130406c5d2d_0_6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03" name="Google Shape;2603;g130406c5d2d_0_635"/>
          <p:cNvSpPr/>
          <p:nvPr/>
        </p:nvSpPr>
        <p:spPr>
          <a:xfrm>
            <a:off x="457200" y="1930875"/>
            <a:ext cx="8229600" cy="870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i="0" u="none" strike="noStrike" cap="none">
                <a:solidFill>
                  <a:srgbClr val="9CDCFE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background-image</a:t>
            </a:r>
            <a:r>
              <a:rPr lang="en" sz="2100" i="0" u="none" strike="noStrike" cap="none">
                <a:solidFill>
                  <a:srgbClr val="D4D4D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en" sz="2100" i="0" u="none" strike="noStrike" cap="none">
                <a:solidFill>
                  <a:srgbClr val="FFF2CC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url</a:t>
            </a:r>
            <a:r>
              <a:rPr lang="en" sz="2100" i="0" u="none" strike="noStrike" cap="none">
                <a:solidFill>
                  <a:srgbClr val="D4D4D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(</a:t>
            </a:r>
            <a:r>
              <a:rPr lang="en" sz="2100" i="0" u="none" strike="noStrike" cap="none">
                <a:solidFill>
                  <a:srgbClr val="9FC5E8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images/image.jpg</a:t>
            </a:r>
            <a:r>
              <a:rPr lang="en" sz="2100" i="0" u="none" strike="noStrike" cap="none">
                <a:solidFill>
                  <a:srgbClr val="D4D4D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);</a:t>
            </a:r>
            <a:endParaRPr sz="1900" i="0" u="none" strike="noStrike" cap="none">
              <a:solidFill>
                <a:srgbClr val="000000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604" name="Google Shape;2604;g130406c5d2d_0_635"/>
          <p:cNvSpPr txBox="1"/>
          <p:nvPr/>
        </p:nvSpPr>
        <p:spPr>
          <a:xfrm>
            <a:off x="457200" y="1515375"/>
            <a:ext cx="329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8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ADDING A BACKGROUND IMAGE</a:t>
            </a:r>
            <a:endParaRPr sz="1800" b="1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" name="Google Shape;2609;g130406c5d2d_0_645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0" name="Google Shape;2610;g130406c5d2d_0_645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Background Repeat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611" name="Google Shape;2611;g130406c5d2d_0_6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12" name="Google Shape;2612;g130406c5d2d_0_645"/>
          <p:cNvGrpSpPr/>
          <p:nvPr/>
        </p:nvGrpSpPr>
        <p:grpSpPr>
          <a:xfrm>
            <a:off x="639375" y="1709737"/>
            <a:ext cx="7865250" cy="1724025"/>
            <a:chOff x="810200" y="1659737"/>
            <a:chExt cx="7865250" cy="1724025"/>
          </a:xfrm>
        </p:grpSpPr>
        <p:pic>
          <p:nvPicPr>
            <p:cNvPr id="2613" name="Google Shape;2613;g130406c5d2d_0_645"/>
            <p:cNvPicPr preferRelativeResize="0"/>
            <p:nvPr/>
          </p:nvPicPr>
          <p:blipFill rotWithShape="1">
            <a:blip r:embed="rId4">
              <a:alphaModFix/>
            </a:blip>
            <a:srcRect t="1632"/>
            <a:stretch/>
          </p:blipFill>
          <p:spPr>
            <a:xfrm>
              <a:off x="810200" y="1659737"/>
              <a:ext cx="1752600" cy="1724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14" name="Google Shape;2614;g130406c5d2d_0_645"/>
            <p:cNvPicPr preferRelativeResize="0"/>
            <p:nvPr/>
          </p:nvPicPr>
          <p:blipFill rotWithShape="1">
            <a:blip r:embed="rId5">
              <a:alphaModFix/>
            </a:blip>
            <a:srcRect t="2685"/>
            <a:stretch/>
          </p:blipFill>
          <p:spPr>
            <a:xfrm>
              <a:off x="6894275" y="1659737"/>
              <a:ext cx="1781175" cy="1724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15" name="Google Shape;2615;g130406c5d2d_0_645"/>
            <p:cNvPicPr preferRelativeResize="0"/>
            <p:nvPr/>
          </p:nvPicPr>
          <p:blipFill rotWithShape="1">
            <a:blip r:embed="rId6">
              <a:alphaModFix/>
            </a:blip>
            <a:srcRect t="4734"/>
            <a:stretch/>
          </p:blipFill>
          <p:spPr>
            <a:xfrm>
              <a:off x="4840850" y="1659737"/>
              <a:ext cx="1809750" cy="1724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16" name="Google Shape;2616;g130406c5d2d_0_645"/>
            <p:cNvPicPr preferRelativeResize="0"/>
            <p:nvPr/>
          </p:nvPicPr>
          <p:blipFill rotWithShape="1">
            <a:blip r:embed="rId7">
              <a:alphaModFix/>
            </a:blip>
            <a:srcRect t="3203"/>
            <a:stretch/>
          </p:blipFill>
          <p:spPr>
            <a:xfrm>
              <a:off x="2806475" y="1659737"/>
              <a:ext cx="1790700" cy="1724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17" name="Google Shape;2617;g130406c5d2d_0_645"/>
          <p:cNvSpPr txBox="1"/>
          <p:nvPr/>
        </p:nvSpPr>
        <p:spPr>
          <a:xfrm>
            <a:off x="283275" y="696625"/>
            <a:ext cx="3159000" cy="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2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background-repeat: </a:t>
            </a:r>
            <a:endParaRPr sz="2200" b="0" i="0" u="none" strike="noStrike" cap="none">
              <a:solidFill>
                <a:srgbClr val="07376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18" name="Google Shape;2618;g130406c5d2d_0_645"/>
          <p:cNvSpPr txBox="1"/>
          <p:nvPr/>
        </p:nvSpPr>
        <p:spPr>
          <a:xfrm>
            <a:off x="639375" y="1374925"/>
            <a:ext cx="1764300" cy="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no-repeat;</a:t>
            </a:r>
            <a:endParaRPr sz="1300" b="0" i="0" u="none" strike="noStrike" cap="none">
              <a:solidFill>
                <a:srgbClr val="07376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19" name="Google Shape;2619;g130406c5d2d_0_645"/>
          <p:cNvSpPr txBox="1"/>
          <p:nvPr/>
        </p:nvSpPr>
        <p:spPr>
          <a:xfrm>
            <a:off x="2673900" y="1374925"/>
            <a:ext cx="1764300" cy="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repeat-y;</a:t>
            </a:r>
            <a:endParaRPr sz="1300" b="0" i="0" u="none" strike="noStrike" cap="none">
              <a:solidFill>
                <a:srgbClr val="07376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20" name="Google Shape;2620;g130406c5d2d_0_645"/>
          <p:cNvSpPr txBox="1"/>
          <p:nvPr/>
        </p:nvSpPr>
        <p:spPr>
          <a:xfrm>
            <a:off x="4708425" y="1374925"/>
            <a:ext cx="1764300" cy="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repeat-x;</a:t>
            </a:r>
            <a:endParaRPr sz="1300" b="0" i="0" u="none" strike="noStrike" cap="none">
              <a:solidFill>
                <a:srgbClr val="07376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21" name="Google Shape;2621;g130406c5d2d_0_645"/>
          <p:cNvSpPr txBox="1"/>
          <p:nvPr/>
        </p:nvSpPr>
        <p:spPr>
          <a:xfrm>
            <a:off x="6742950" y="1374925"/>
            <a:ext cx="1764300" cy="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repeat;</a:t>
            </a:r>
            <a:endParaRPr sz="1300" b="0" i="0" u="none" strike="noStrike" cap="none">
              <a:solidFill>
                <a:srgbClr val="07376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6" name="Google Shape;2626;g130abe9b6d5_0_7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7" name="Google Shape;2627;g130abe9b6d5_0_7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BOX Model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628" name="Google Shape;2628;g130abe9b6d5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29" name="Google Shape;2629;g130abe9b6d5_0_7"/>
          <p:cNvSpPr/>
          <p:nvPr/>
        </p:nvSpPr>
        <p:spPr>
          <a:xfrm>
            <a:off x="867750" y="944550"/>
            <a:ext cx="7408500" cy="3254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MARGIN</a:t>
            </a:r>
            <a:endParaRPr sz="14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0" name="Google Shape;2630;g130abe9b6d5_0_7"/>
          <p:cNvSpPr/>
          <p:nvPr/>
        </p:nvSpPr>
        <p:spPr>
          <a:xfrm>
            <a:off x="1807500" y="1394550"/>
            <a:ext cx="5529000" cy="235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1" name="Google Shape;2631;g130abe9b6d5_0_7"/>
          <p:cNvSpPr/>
          <p:nvPr/>
        </p:nvSpPr>
        <p:spPr>
          <a:xfrm>
            <a:off x="1982550" y="1545450"/>
            <a:ext cx="5178900" cy="20526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PADDING</a:t>
            </a:r>
            <a:endParaRPr sz="14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2" name="Google Shape;2632;g130abe9b6d5_0_7"/>
          <p:cNvSpPr/>
          <p:nvPr/>
        </p:nvSpPr>
        <p:spPr>
          <a:xfrm>
            <a:off x="2737200" y="2366850"/>
            <a:ext cx="3669600" cy="409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CONTENT</a:t>
            </a:r>
            <a:endParaRPr sz="14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3" name="Google Shape;2633;g130abe9b6d5_0_7"/>
          <p:cNvSpPr txBox="1"/>
          <p:nvPr/>
        </p:nvSpPr>
        <p:spPr>
          <a:xfrm>
            <a:off x="3340600" y="4312625"/>
            <a:ext cx="26211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b="1" i="0" u="none" strike="noStrike" cap="none">
                <a:solidFill>
                  <a:srgbClr val="FFD966"/>
                </a:solidFill>
                <a:latin typeface="Raleway"/>
                <a:ea typeface="Raleway"/>
                <a:cs typeface="Raleway"/>
                <a:sym typeface="Raleway"/>
              </a:rPr>
              <a:t>BORDER</a:t>
            </a:r>
            <a:r>
              <a:rPr lang="en" sz="1900" b="0" i="0" u="none" strike="noStrike" cap="none">
                <a:solidFill>
                  <a:srgbClr val="FFD966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900" b="0" i="0" u="none" strike="noStrike" cap="none">
              <a:solidFill>
                <a:srgbClr val="FFD9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b="0" i="0" u="none" strike="noStrike" cap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is the yellow box.</a:t>
            </a:r>
            <a:endParaRPr sz="1900" b="0" i="0" u="none" strike="noStrike" cap="non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7"/>
          <p:cNvSpPr txBox="1">
            <a:spLocks noGrp="1"/>
          </p:cNvSpPr>
          <p:nvPr>
            <p:ph type="title" idx="4294967295"/>
          </p:nvPr>
        </p:nvSpPr>
        <p:spPr>
          <a:xfrm>
            <a:off x="422675" y="169525"/>
            <a:ext cx="7086000" cy="10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150" b="0">
                <a:solidFill>
                  <a:srgbClr val="3061B2"/>
                </a:solidFill>
                <a:highlight>
                  <a:srgbClr val="FFFFFF"/>
                </a:highlight>
              </a:rPr>
              <a:t>HTML Responsive Web Design</a:t>
            </a:r>
            <a:endParaRPr sz="3150" b="0">
              <a:solidFill>
                <a:srgbClr val="3061B2"/>
              </a:solidFill>
              <a:highlight>
                <a:srgbClr val="FFFFFF"/>
              </a:highlight>
            </a:endParaRPr>
          </a:p>
          <a:p>
            <a:pPr marL="1270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2500" b="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82" name="Google Shape;182;p27"/>
          <p:cNvSpPr txBox="1"/>
          <p:nvPr/>
        </p:nvSpPr>
        <p:spPr>
          <a:xfrm>
            <a:off x="1647999" y="977225"/>
            <a:ext cx="68865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It is creating web pages that look good on all devices.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It will automatically adjust for different screen sizes and viewports.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826449" y="2266118"/>
            <a:ext cx="8529600" cy="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2000" dirty="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0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"viewport"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content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0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"width=device-width, initial-scale=1.0"</a:t>
            </a:r>
            <a:r>
              <a:rPr lang="en" sz="2000" dirty="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000" dirty="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 txBox="1">
            <a:spLocks noGrp="1"/>
          </p:cNvSpPr>
          <p:nvPr>
            <p:ph type="title"/>
          </p:nvPr>
        </p:nvSpPr>
        <p:spPr>
          <a:xfrm>
            <a:off x="-3829048" y="205525"/>
            <a:ext cx="7407600" cy="50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Box Model</a:t>
            </a:r>
            <a:endParaRPr/>
          </a:p>
        </p:txBody>
      </p:sp>
      <p:sp>
        <p:nvSpPr>
          <p:cNvPr id="247" name="Google Shape;247;p34"/>
          <p:cNvSpPr txBox="1">
            <a:spLocks noGrp="1"/>
          </p:cNvSpPr>
          <p:nvPr>
            <p:ph type="subTitle" idx="3"/>
          </p:nvPr>
        </p:nvSpPr>
        <p:spPr>
          <a:xfrm>
            <a:off x="813829" y="865825"/>
            <a:ext cx="7730100" cy="6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box model allows us to add a border around elements, and to define space between elements. </a:t>
            </a:r>
            <a:endParaRPr sz="2000"/>
          </a:p>
        </p:txBody>
      </p:sp>
      <p:pic>
        <p:nvPicPr>
          <p:cNvPr id="251" name="Google Shape;251;p34"/>
          <p:cNvPicPr preferRelativeResize="0"/>
          <p:nvPr/>
        </p:nvPicPr>
        <p:blipFill rotWithShape="1">
          <a:blip r:embed="rId3">
            <a:alphaModFix/>
          </a:blip>
          <a:srcRect t="8785" r="73591" b="35041"/>
          <a:stretch/>
        </p:blipFill>
        <p:spPr>
          <a:xfrm>
            <a:off x="3275402" y="1276650"/>
            <a:ext cx="3025400" cy="361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0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5"/>
          <p:cNvSpPr txBox="1">
            <a:spLocks noGrp="1"/>
          </p:cNvSpPr>
          <p:nvPr>
            <p:ph type="subTitle" idx="2"/>
          </p:nvPr>
        </p:nvSpPr>
        <p:spPr>
          <a:xfrm>
            <a:off x="229273" y="864525"/>
            <a:ext cx="3236700" cy="3201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Content</a:t>
            </a:r>
            <a:r>
              <a:rPr lang="en"/>
              <a:t> - The content of the box, where text and images appear.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Padding</a:t>
            </a:r>
            <a:r>
              <a:rPr lang="en"/>
              <a:t> - Clears an area around the content. The padding is transparent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Border</a:t>
            </a:r>
            <a:r>
              <a:rPr lang="en"/>
              <a:t> - A border that goes around the padding and content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Margin</a:t>
            </a:r>
            <a:r>
              <a:rPr lang="en"/>
              <a:t> - Clears an area outside the border. The margin is transparent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5"/>
          <p:cNvSpPr txBox="1">
            <a:spLocks noGrp="1"/>
          </p:cNvSpPr>
          <p:nvPr>
            <p:ph type="title" idx="15"/>
          </p:nvPr>
        </p:nvSpPr>
        <p:spPr>
          <a:xfrm>
            <a:off x="813816" y="3959352"/>
            <a:ext cx="457200" cy="30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9" name="Google Shape;25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5975" y="666400"/>
            <a:ext cx="5214350" cy="368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" name="Google Shape;2638;g130abe9b6d5_0_19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9" name="Google Shape;2639;g130abe9b6d5_0_19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640" name="Google Shape;2640;g130abe9b6d5_0_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1" name="Google Shape;2641;g130abe9b6d5_0_19"/>
          <p:cNvSpPr txBox="1"/>
          <p:nvPr/>
        </p:nvSpPr>
        <p:spPr>
          <a:xfrm>
            <a:off x="1220725" y="1171050"/>
            <a:ext cx="70365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</a:t>
            </a:r>
            <a:endParaRPr sz="40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margin property sets the margin for an element.</a:t>
            </a:r>
            <a:endParaRPr sz="260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Note:</a:t>
            </a:r>
            <a:b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</a:b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 values are applied clockwise</a:t>
            </a:r>
            <a:endParaRPr sz="260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130abe9b6d5_0_32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7" name="Google Shape;2647;g130abe9b6d5_0_32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648" name="Google Shape;2648;g130abe9b6d5_0_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9" name="Google Shape;2649;g130abe9b6d5_0_32"/>
          <p:cNvSpPr txBox="1"/>
          <p:nvPr/>
        </p:nvSpPr>
        <p:spPr>
          <a:xfrm>
            <a:off x="801350" y="1155600"/>
            <a:ext cx="31962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1 - value margin</a:t>
            </a:r>
            <a:r>
              <a:rPr lang="en" sz="20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 sz="2000" b="1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-the value applies the margin to all four sides.</a:t>
            </a: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Example: </a:t>
            </a:r>
            <a:endParaRPr sz="19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17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margin: 10px;</a:t>
            </a:r>
            <a:endParaRPr sz="18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650" name="Google Shape;2650;g130abe9b6d5_0_32"/>
          <p:cNvSpPr txBox="1"/>
          <p:nvPr/>
        </p:nvSpPr>
        <p:spPr>
          <a:xfrm>
            <a:off x="4812450" y="1080325"/>
            <a:ext cx="3680700" cy="28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2 - value margin</a:t>
            </a:r>
            <a:r>
              <a:rPr lang="en" sz="20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 sz="2000" b="1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Raleway ExtraLight"/>
              <a:buChar char="●"/>
            </a:pPr>
            <a:r>
              <a:rPr lang="en" sz="20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first value = top and bottom side</a:t>
            </a: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second value = right and left side</a:t>
            </a: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Example: </a:t>
            </a:r>
            <a:endParaRPr sz="19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margin: 10px 20px;</a:t>
            </a:r>
            <a:endParaRPr sz="18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5" name="Google Shape;2655;g130abe9b6d5_0_41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6" name="Google Shape;2656;g130abe9b6d5_0_41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657" name="Google Shape;2657;g130abe9b6d5_0_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8" name="Google Shape;2658;g130abe9b6d5_0_41"/>
          <p:cNvSpPr txBox="1"/>
          <p:nvPr/>
        </p:nvSpPr>
        <p:spPr>
          <a:xfrm>
            <a:off x="801350" y="1155600"/>
            <a:ext cx="3196200" cy="35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3 - value margin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 sz="20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first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top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side</a:t>
            </a: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second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right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and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left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side</a:t>
            </a: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third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bottom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side</a:t>
            </a: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Example: </a:t>
            </a:r>
            <a:endParaRPr sz="19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margin: 10px 20px 30px;</a:t>
            </a:r>
            <a:endParaRPr sz="18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4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659" name="Google Shape;2659;g130abe9b6d5_0_41"/>
          <p:cNvSpPr txBox="1"/>
          <p:nvPr/>
        </p:nvSpPr>
        <p:spPr>
          <a:xfrm>
            <a:off x="4812450" y="1080325"/>
            <a:ext cx="36807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4 - value margin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 sz="20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first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top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side</a:t>
            </a: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second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right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side</a:t>
            </a: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third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bottom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side</a:t>
            </a: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fourth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left </a:t>
            </a: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side</a:t>
            </a: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Example: </a:t>
            </a:r>
            <a:endParaRPr sz="19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margin: 10px 20px 30px 40px;</a:t>
            </a:r>
            <a:endParaRPr sz="18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24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4" name="Google Shape;2664;g130abe9b6d5_0_49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5" name="Google Shape;2665;g130abe9b6d5_0_49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666" name="Google Shape;2666;g130abe9b6d5_0_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67" name="Google Shape;2667;g130abe9b6d5_0_49"/>
          <p:cNvSpPr txBox="1"/>
          <p:nvPr/>
        </p:nvSpPr>
        <p:spPr>
          <a:xfrm>
            <a:off x="1179575" y="849725"/>
            <a:ext cx="7036500" cy="3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Note:</a:t>
            </a:r>
            <a:br>
              <a:rPr lang="en" sz="24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</a:b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</a:t>
            </a:r>
            <a:r>
              <a:rPr lang="en" sz="17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property is a shorthand.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apply margin on individual sides you can use the following properties: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 ExtraLight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margin-top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margin-right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margin-bottom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margin-left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g130abe9b6d5_0_56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3" name="Google Shape;2673;g130abe9b6d5_0_56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674" name="Google Shape;2674;g130abe9b6d5_0_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75" name="Google Shape;2675;g130abe9b6d5_0_56"/>
          <p:cNvSpPr txBox="1"/>
          <p:nvPr/>
        </p:nvSpPr>
        <p:spPr>
          <a:xfrm>
            <a:off x="822950" y="877175"/>
            <a:ext cx="76746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</a:t>
            </a:r>
            <a:endParaRPr sz="40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lang="en" sz="26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 </a:t>
            </a: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property sets the padding for an element.</a:t>
            </a: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Note:</a:t>
            </a:r>
            <a:b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</a:b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 values are applied clockwise</a:t>
            </a: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0" name="Google Shape;2680;g130abe9b6d5_0_65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1" name="Google Shape;2681;g130abe9b6d5_0_65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682" name="Google Shape;2682;g130abe9b6d5_0_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83" name="Google Shape;2683;g130abe9b6d5_0_65"/>
          <p:cNvSpPr txBox="1"/>
          <p:nvPr/>
        </p:nvSpPr>
        <p:spPr>
          <a:xfrm>
            <a:off x="801350" y="1155600"/>
            <a:ext cx="3196200" cy="25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5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1 - value padding</a:t>
            </a:r>
            <a:r>
              <a:rPr lang="en" sz="21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 sz="21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1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-the value applies the padding to all four sides.</a:t>
            </a:r>
            <a:endParaRPr sz="21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1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Example: 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8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padding: 10px;</a:t>
            </a:r>
            <a:endParaRPr sz="19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5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684" name="Google Shape;2684;g130abe9b6d5_0_65"/>
          <p:cNvSpPr txBox="1"/>
          <p:nvPr/>
        </p:nvSpPr>
        <p:spPr>
          <a:xfrm>
            <a:off x="4812450" y="1080325"/>
            <a:ext cx="3680700" cy="33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5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2 - value padding</a:t>
            </a:r>
            <a:r>
              <a:rPr lang="en" sz="21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 sz="21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900"/>
              <a:buFont typeface="Raleway ExtraLight"/>
              <a:buChar char="●"/>
            </a:pPr>
            <a:r>
              <a:rPr lang="en" sz="21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first</a:t>
            </a:r>
            <a:r>
              <a:rPr lang="en" sz="21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 value = </a:t>
            </a:r>
            <a:r>
              <a:rPr lang="en" sz="21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top</a:t>
            </a:r>
            <a:r>
              <a:rPr lang="en" sz="21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 and </a:t>
            </a:r>
            <a:r>
              <a:rPr lang="en" sz="21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bottom</a:t>
            </a:r>
            <a:r>
              <a:rPr lang="en" sz="21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 side</a:t>
            </a:r>
            <a:endParaRPr sz="21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100"/>
              <a:buFont typeface="Raleway ExtraLight"/>
              <a:buChar char="●"/>
            </a:pPr>
            <a:r>
              <a:rPr lang="en" sz="21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second </a:t>
            </a:r>
            <a:r>
              <a:rPr lang="en" sz="21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value = </a:t>
            </a:r>
            <a:r>
              <a:rPr lang="en" sz="21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right </a:t>
            </a:r>
            <a:r>
              <a:rPr lang="en" sz="21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and </a:t>
            </a:r>
            <a:r>
              <a:rPr lang="en" sz="21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left </a:t>
            </a:r>
            <a:r>
              <a:rPr lang="en" sz="21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side</a:t>
            </a:r>
            <a:endParaRPr sz="21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1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2000" dirty="0">
                <a:solidFill>
                  <a:srgbClr val="073763"/>
                </a:solidFill>
                <a:latin typeface="Barlow Semi Condensed ExtraLight"/>
                <a:ea typeface="Barlow Semi Condensed ExtraLight"/>
                <a:cs typeface="Barlow Semi Condensed ExtraLight"/>
                <a:sym typeface="Barlow Semi Condensed ExtraLight"/>
              </a:rPr>
              <a:t>Example: </a:t>
            </a:r>
            <a:endParaRPr sz="20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8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padding: 10px 20px;</a:t>
            </a:r>
            <a:endParaRPr sz="1900" dirty="0">
              <a:solidFill>
                <a:srgbClr val="073763"/>
              </a:solidFill>
              <a:latin typeface="Barlow Semi Condensed ExtraLight"/>
              <a:ea typeface="Barlow Semi Condensed ExtraLight"/>
              <a:cs typeface="Barlow Semi Condensed ExtraLight"/>
              <a:sym typeface="Barlow Semi Condensed Extra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25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9" name="Google Shape;2689;g130abe9b6d5_0_73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0" name="Google Shape;2690;g130abe9b6d5_0_73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691" name="Google Shape;2691;g130abe9b6d5_0_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92" name="Google Shape;2692;g130abe9b6d5_0_73"/>
          <p:cNvSpPr txBox="1"/>
          <p:nvPr/>
        </p:nvSpPr>
        <p:spPr>
          <a:xfrm>
            <a:off x="801350" y="1155600"/>
            <a:ext cx="3196200" cy="3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3 - value padding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 sz="20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first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top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side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second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right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and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left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side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third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bottom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side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Example: </a:t>
            </a:r>
            <a:endParaRPr sz="19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padding: 10px 20px 30px;</a:t>
            </a:r>
            <a:endParaRPr sz="18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5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693" name="Google Shape;2693;g130abe9b6d5_0_73"/>
          <p:cNvSpPr txBox="1"/>
          <p:nvPr/>
        </p:nvSpPr>
        <p:spPr>
          <a:xfrm>
            <a:off x="4812450" y="1080325"/>
            <a:ext cx="3680700" cy="32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4 - value padding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 sz="20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first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top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side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second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value = right side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third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bottom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side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Raleway ExtraLight"/>
              <a:buChar char="●"/>
            </a:pP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fourth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value =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left </a:t>
            </a: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side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Example: </a:t>
            </a:r>
            <a:endParaRPr sz="19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padding: 10px 20px 30px 40px;</a:t>
            </a:r>
            <a:endParaRPr sz="18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25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8" name="Google Shape;2698;g130abe9b6d5_0_81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9" name="Google Shape;2699;g130abe9b6d5_0_81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00" name="Google Shape;2700;g130abe9b6d5_0_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1" name="Google Shape;2701;g130abe9b6d5_0_81"/>
          <p:cNvSpPr txBox="1"/>
          <p:nvPr/>
        </p:nvSpPr>
        <p:spPr>
          <a:xfrm>
            <a:off x="1179575" y="849725"/>
            <a:ext cx="7036500" cy="3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Note:</a:t>
            </a:r>
            <a:br>
              <a:rPr lang="en" sz="24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</a:b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 property is a shorthand.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apply padding on individual sides you can use the following properties: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padding-top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padding-right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padding-bottom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padding-left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>
            <a:spLocks noGrp="1"/>
          </p:cNvSpPr>
          <p:nvPr>
            <p:ph type="subTitle" idx="1"/>
          </p:nvPr>
        </p:nvSpPr>
        <p:spPr>
          <a:xfrm>
            <a:off x="449783" y="528068"/>
            <a:ext cx="2615100" cy="277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Without meta tag</a:t>
            </a:r>
            <a:endParaRPr/>
          </a:p>
        </p:txBody>
      </p:sp>
      <p:sp>
        <p:nvSpPr>
          <p:cNvPr id="189" name="Google Shape;189;p28"/>
          <p:cNvSpPr txBox="1">
            <a:spLocks noGrp="1"/>
          </p:cNvSpPr>
          <p:nvPr>
            <p:ph type="title" idx="13"/>
          </p:nvPr>
        </p:nvSpPr>
        <p:spPr>
          <a:xfrm>
            <a:off x="813816" y="1801368"/>
            <a:ext cx="457200" cy="30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title" idx="14"/>
          </p:nvPr>
        </p:nvSpPr>
        <p:spPr>
          <a:xfrm>
            <a:off x="813816" y="2880360"/>
            <a:ext cx="457200" cy="30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8"/>
          <p:cNvSpPr txBox="1">
            <a:spLocks noGrp="1"/>
          </p:cNvSpPr>
          <p:nvPr>
            <p:ph type="title" idx="15"/>
          </p:nvPr>
        </p:nvSpPr>
        <p:spPr>
          <a:xfrm>
            <a:off x="813816" y="3959352"/>
            <a:ext cx="457200" cy="30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2" name="Google Shape;1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314" y="1085535"/>
            <a:ext cx="1905001" cy="420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8"/>
          <p:cNvSpPr txBox="1">
            <a:spLocks noGrp="1"/>
          </p:cNvSpPr>
          <p:nvPr>
            <p:ph type="subTitle" idx="1"/>
          </p:nvPr>
        </p:nvSpPr>
        <p:spPr>
          <a:xfrm>
            <a:off x="5745683" y="445168"/>
            <a:ext cx="2615100" cy="277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the viewport meta tag</a:t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3098" y="1095381"/>
            <a:ext cx="1905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g130abe9b6d5_0_88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7" name="Google Shape;2707;g130abe9b6d5_0_88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08" name="Google Shape;2708;g130abe9b6d5_0_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9" name="Google Shape;2709;g130abe9b6d5_0_88"/>
          <p:cNvSpPr txBox="1"/>
          <p:nvPr/>
        </p:nvSpPr>
        <p:spPr>
          <a:xfrm>
            <a:off x="822950" y="877175"/>
            <a:ext cx="7674600" cy="18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</a:t>
            </a:r>
            <a:endParaRPr sz="40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lang="en" sz="26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 </a:t>
            </a: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property adds a border to the element.</a:t>
            </a: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g130abe9b6d5_0_103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5" name="Google Shape;2715;g130abe9b6d5_0_103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16" name="Google Shape;2716;g130abe9b6d5_0_10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17" name="Google Shape;2717;g130abe9b6d5_0_103"/>
          <p:cNvSpPr txBox="1"/>
          <p:nvPr/>
        </p:nvSpPr>
        <p:spPr>
          <a:xfrm>
            <a:off x="1291050" y="1340650"/>
            <a:ext cx="6561900" cy="7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 shorthand</a:t>
            </a:r>
            <a:endParaRPr sz="2600" b="1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718" name="Google Shape;2718;g130abe9b6d5_0_103"/>
          <p:cNvSpPr/>
          <p:nvPr/>
        </p:nvSpPr>
        <p:spPr>
          <a:xfrm>
            <a:off x="693850" y="2146525"/>
            <a:ext cx="7757400" cy="6090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" sz="14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 sz="1400" b="0" i="1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border-width border-style border-color</a:t>
            </a:r>
            <a:r>
              <a:rPr lang="en" sz="14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g130abe9b6d5_0_95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4" name="Google Shape;2724;g130abe9b6d5_0_95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25" name="Google Shape;2725;g130abe9b6d5_0_9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26" name="Google Shape;2726;g130abe9b6d5_0_95"/>
          <p:cNvSpPr txBox="1"/>
          <p:nvPr/>
        </p:nvSpPr>
        <p:spPr>
          <a:xfrm>
            <a:off x="801350" y="1155600"/>
            <a:ext cx="3196200" cy="21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border-width</a:t>
            </a:r>
            <a:r>
              <a:rPr lang="en" sz="20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 sz="20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sets the width of the border. </a:t>
            </a:r>
            <a:endParaRPr sz="19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value of the border-width can be: </a:t>
            </a:r>
            <a:r>
              <a:rPr lang="en" sz="19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px</a:t>
            </a:r>
            <a:endParaRPr sz="18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5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727" name="Google Shape;2727;g130abe9b6d5_0_95"/>
          <p:cNvSpPr txBox="1"/>
          <p:nvPr/>
        </p:nvSpPr>
        <p:spPr>
          <a:xfrm>
            <a:off x="4812450" y="1080325"/>
            <a:ext cx="3680700" cy="21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border-color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 sz="20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sets the color of the border. </a:t>
            </a:r>
            <a:endParaRPr sz="19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value of the border-color can be: </a:t>
            </a:r>
            <a:r>
              <a:rPr lang="en" sz="19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color name, rgb, or hexcode</a:t>
            </a:r>
            <a:endParaRPr sz="18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25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g130abe9b6d5_0_112"/>
          <p:cNvSpPr/>
          <p:nvPr/>
        </p:nvSpPr>
        <p:spPr>
          <a:xfrm>
            <a:off x="0" y="0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33" name="Google Shape;2733;g130abe9b6d5_0_112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34" name="Google Shape;2734;g130abe9b6d5_0_1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35" name="Google Shape;2735;g130abe9b6d5_0_112"/>
          <p:cNvSpPr txBox="1"/>
          <p:nvPr/>
        </p:nvSpPr>
        <p:spPr>
          <a:xfrm>
            <a:off x="644575" y="828450"/>
            <a:ext cx="3204900" cy="3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.solid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10px solid tomato;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.dotted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10px dotted teal;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 b="0" i="0" u="none" strike="noStrike" cap="none" dirty="0">
              <a:solidFill>
                <a:srgbClr val="D7BA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.dashed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10px dashed crimson;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.double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10px double seagreen;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.groove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10px groove purple;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.ridge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10px ridge gray;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.inset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10px inset dodgerblue;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.outset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10px outset goldenrod;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.radius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10px solid black;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border-radius</a:t>
            </a: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50px;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736" name="Google Shape;2736;g130abe9b6d5_0_1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16012" y="649049"/>
            <a:ext cx="1921275" cy="4291825"/>
          </a:xfrm>
          <a:prstGeom prst="rect">
            <a:avLst/>
          </a:prstGeom>
          <a:noFill/>
          <a:ln>
            <a:noFill/>
          </a:ln>
        </p:spPr>
      </p:pic>
      <p:sp>
        <p:nvSpPr>
          <p:cNvPr id="2737" name="Google Shape;2737;g130abe9b6d5_0_112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 Styles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Google Shape;2742;g130abe9b6d5_0_126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3" name="Google Shape;2743;g130abe9b6d5_0_126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44" name="Google Shape;2744;g130abe9b6d5_0_1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45" name="Google Shape;2745;g130abe9b6d5_0_126"/>
          <p:cNvSpPr txBox="1"/>
          <p:nvPr/>
        </p:nvSpPr>
        <p:spPr>
          <a:xfrm>
            <a:off x="1165850" y="616550"/>
            <a:ext cx="7036500" cy="43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Note:</a:t>
            </a:r>
            <a:br>
              <a:rPr lang="en" sz="24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</a:b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apply border on individual sides you can use the following properties: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border-top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border-right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border-bottom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border-left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And to apply border-radius on an element: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border-radius</a:t>
            </a: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border-radius can use </a:t>
            </a:r>
            <a:r>
              <a:rPr lang="en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px or %</a:t>
            </a:r>
            <a:endParaRPr sz="20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" name="Google Shape;2750;g1304598a34d_0_53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1" name="Google Shape;2751;g1304598a34d_0_53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Overflow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52" name="Google Shape;2752;g1304598a34d_0_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3" name="Google Shape;2753;g1304598a34d_0_53"/>
          <p:cNvSpPr txBox="1"/>
          <p:nvPr/>
        </p:nvSpPr>
        <p:spPr>
          <a:xfrm>
            <a:off x="719400" y="791300"/>
            <a:ext cx="77052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8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lang="en" sz="20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overflow</a:t>
            </a:r>
            <a:r>
              <a:rPr lang="en" sz="18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" sz="18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property tells the browser what to do if the content contained within a box is larger than the box itself.</a:t>
            </a:r>
            <a:endParaRPr sz="18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754" name="Google Shape;2754;g1304598a34d_0_53"/>
          <p:cNvSpPr txBox="1"/>
          <p:nvPr/>
        </p:nvSpPr>
        <p:spPr>
          <a:xfrm>
            <a:off x="1226000" y="2161950"/>
            <a:ext cx="3016800" cy="17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5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overflow</a:t>
            </a:r>
            <a:r>
              <a:rPr lang="en" sz="25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en" sz="25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hidden</a:t>
            </a:r>
            <a:r>
              <a:rPr lang="en" sz="25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;</a:t>
            </a:r>
            <a:endParaRPr sz="25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2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hides the extra content that does not fit in the box</a:t>
            </a:r>
            <a:endParaRPr sz="22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24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755" name="Google Shape;2755;g1304598a34d_0_53"/>
          <p:cNvSpPr txBox="1"/>
          <p:nvPr/>
        </p:nvSpPr>
        <p:spPr>
          <a:xfrm>
            <a:off x="4956050" y="2161950"/>
            <a:ext cx="3016800" cy="17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5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overflow</a:t>
            </a:r>
            <a:r>
              <a:rPr lang="en" sz="25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en" sz="25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scroll</a:t>
            </a:r>
            <a:r>
              <a:rPr lang="en" sz="25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;</a:t>
            </a:r>
            <a:endParaRPr sz="25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2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adds a scrollbar to the box so that the user can scroll to see the missing content.</a:t>
            </a:r>
            <a:endParaRPr sz="24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0" name="Google Shape;2760;g1304598a34d_0_63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1" name="Google Shape;2761;g1304598a34d_0_63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Box Sizing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62" name="Google Shape;2762;g1304598a34d_0_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63" name="Google Shape;2763;g1304598a34d_0_63"/>
          <p:cNvSpPr txBox="1"/>
          <p:nvPr/>
        </p:nvSpPr>
        <p:spPr>
          <a:xfrm>
            <a:off x="702175" y="870675"/>
            <a:ext cx="7191000" cy="13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2100" i="0" u="none" strike="noStrike" cap="none" dirty="0">
                <a:solidFill>
                  <a:srgbClr val="073763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By default, the width and height of an element is calculated like this:</a:t>
            </a:r>
            <a:endParaRPr sz="2100" i="0" u="none" strike="noStrike" cap="none" dirty="0">
              <a:solidFill>
                <a:srgbClr val="073763"/>
              </a:solidFill>
              <a:highlight>
                <a:srgbClr val="FF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2100" i="0" u="none" strike="noStrike" cap="none" dirty="0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width + </a:t>
            </a:r>
            <a:r>
              <a:rPr lang="en" sz="2100" i="0" u="none" strike="noStrike" cap="none" dirty="0">
                <a:solidFill>
                  <a:srgbClr val="E06666"/>
                </a:solidFill>
                <a:highlight>
                  <a:srgbClr val="FFFFFF"/>
                </a:highlight>
                <a:uFill>
                  <a:noFill/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padding</a:t>
            </a:r>
            <a:r>
              <a:rPr lang="en" sz="2100" i="0" u="none" strike="noStrike" cap="none" dirty="0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 + </a:t>
            </a:r>
            <a:r>
              <a:rPr lang="en" sz="2100" i="0" u="none" strike="noStrike" cap="none" dirty="0">
                <a:solidFill>
                  <a:srgbClr val="F1C232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</a:t>
            </a:r>
            <a:r>
              <a:rPr lang="en" sz="2100" i="0" u="none" strike="noStrike" cap="none" dirty="0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 = actual width of an element</a:t>
            </a:r>
            <a:endParaRPr sz="2100" i="0" u="none" strike="noStrike" cap="none" dirty="0">
              <a:solidFill>
                <a:srgbClr val="3A3A3A"/>
              </a:solidFill>
              <a:highlight>
                <a:srgbClr val="FF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2100" i="0" u="none" strike="noStrike" cap="none" dirty="0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height + </a:t>
            </a:r>
            <a:r>
              <a:rPr lang="en" sz="2100" i="0" u="none" strike="noStrike" cap="none" dirty="0">
                <a:solidFill>
                  <a:srgbClr val="E06666"/>
                </a:solidFill>
                <a:highlight>
                  <a:srgbClr val="FFFFFF"/>
                </a:highlight>
                <a:uFill>
                  <a:noFill/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padding</a:t>
            </a:r>
            <a:r>
              <a:rPr lang="en" sz="2100" i="0" u="none" strike="noStrike" cap="none" dirty="0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 + </a:t>
            </a:r>
            <a:r>
              <a:rPr lang="en" sz="2100" i="0" u="none" strike="noStrike" cap="none" dirty="0">
                <a:solidFill>
                  <a:srgbClr val="F1C232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</a:t>
            </a:r>
            <a:r>
              <a:rPr lang="en" sz="2100" i="0" u="none" strike="noStrike" cap="none" dirty="0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 = actual height of an element</a:t>
            </a:r>
            <a:endParaRPr sz="2100" i="0" u="none" strike="noStrike" cap="none" dirty="0">
              <a:solidFill>
                <a:srgbClr val="3A3A3A"/>
              </a:solidFill>
              <a:highlight>
                <a:srgbClr val="FF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764" name="Google Shape;2764;g1304598a34d_0_63"/>
          <p:cNvSpPr txBox="1"/>
          <p:nvPr/>
        </p:nvSpPr>
        <p:spPr>
          <a:xfrm>
            <a:off x="702175" y="2848950"/>
            <a:ext cx="7458000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500" i="0" u="none" strike="noStrike" cap="none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lang="en" sz="27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box-sizing</a:t>
            </a:r>
            <a:r>
              <a:rPr lang="en" sz="2500" i="0" u="none" strike="noStrike" cap="none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 property allows us to include the </a:t>
            </a:r>
            <a:r>
              <a:rPr lang="en" sz="2500" b="1" i="0" u="none" strike="noStrike" cap="none">
                <a:solidFill>
                  <a:srgbClr val="CC0000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padding</a:t>
            </a:r>
            <a:r>
              <a:rPr lang="en" sz="2500" b="1" i="0" u="none" strike="noStrike" cap="none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" sz="2500" i="0" u="none" strike="noStrike" cap="none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and </a:t>
            </a:r>
            <a:r>
              <a:rPr lang="en" sz="2500" b="1" i="0" u="none" strike="noStrike" cap="none">
                <a:solidFill>
                  <a:srgbClr val="F1C232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</a:t>
            </a:r>
            <a:r>
              <a:rPr lang="en" sz="2500" b="1" i="0" u="none" strike="noStrike" cap="none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" sz="2500" i="0" u="none" strike="noStrike" cap="none">
                <a:solidFill>
                  <a:srgbClr val="3A3A3A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in an element's total width and height.</a:t>
            </a:r>
            <a:endParaRPr sz="2500" i="0" u="none" strike="noStrike" cap="none">
              <a:solidFill>
                <a:srgbClr val="000000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1304598a34d_0_74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0" name="Google Shape;2770;g1304598a34d_0_74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Box Shadow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71" name="Google Shape;2771;g1304598a34d_0_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72" name="Google Shape;2772;g1304598a34d_0_74"/>
          <p:cNvSpPr txBox="1"/>
          <p:nvPr/>
        </p:nvSpPr>
        <p:spPr>
          <a:xfrm>
            <a:off x="1210400" y="822200"/>
            <a:ext cx="6561900" cy="25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box-shadow</a:t>
            </a:r>
            <a:endParaRPr sz="4000" b="1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i="0" u="none" strike="noStrike" cap="none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box-shadow property adds a shadow to an element</a:t>
            </a:r>
            <a:endParaRPr sz="2600" i="0" u="none" strike="noStrike" cap="none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773" name="Google Shape;2773;g1304598a34d_0_74"/>
          <p:cNvSpPr/>
          <p:nvPr/>
        </p:nvSpPr>
        <p:spPr>
          <a:xfrm>
            <a:off x="693300" y="2736300"/>
            <a:ext cx="7757400" cy="6090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4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box-shadow</a:t>
            </a:r>
            <a:r>
              <a:rPr lang="en" sz="14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 sz="1400" b="0" i="1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h-offset v-offset blur spread color</a:t>
            </a:r>
            <a:r>
              <a:rPr lang="en" sz="14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g1304598a34d_0_84"/>
          <p:cNvSpPr/>
          <p:nvPr/>
        </p:nvSpPr>
        <p:spPr>
          <a:xfrm>
            <a:off x="0" y="0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79" name="Google Shape;2779;g1304598a34d_0_84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80" name="Google Shape;2780;g1304598a34d_0_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81" name="Google Shape;2781;g1304598a34d_0_84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Box Shadow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782" name="Google Shape;2782;g1304598a34d_0_84"/>
          <p:cNvSpPr txBox="1"/>
          <p:nvPr/>
        </p:nvSpPr>
        <p:spPr>
          <a:xfrm>
            <a:off x="52400" y="1299900"/>
            <a:ext cx="5042400" cy="25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.box-shadow</a:t>
            </a:r>
            <a:r>
              <a:rPr lang="en" sz="1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box-shadow</a:t>
            </a:r>
            <a:r>
              <a:rPr lang="en" sz="1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10px 15px 10px 5px red;</a:t>
            </a:r>
            <a:endParaRPr sz="16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" sz="1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1px solid black;</a:t>
            </a:r>
            <a:endParaRPr sz="16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783" name="Google Shape;2783;g1304598a34d_0_8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41575" y="2209800"/>
            <a:ext cx="3981450" cy="72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8" name="Google Shape;2788;g1304598a34d_0_98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9" name="Google Shape;2789;g1304598a34d_0_98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Centering Content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90" name="Google Shape;2790;g1304598a34d_0_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91" name="Google Shape;2791;g1304598a34d_0_98"/>
          <p:cNvSpPr txBox="1"/>
          <p:nvPr/>
        </p:nvSpPr>
        <p:spPr>
          <a:xfrm>
            <a:off x="1930350" y="909450"/>
            <a:ext cx="52833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center a text, </a:t>
            </a:r>
            <a:endParaRPr sz="24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you can simply use </a:t>
            </a:r>
            <a:r>
              <a:rPr lang="en" sz="24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text-align</a:t>
            </a:r>
            <a:endParaRPr sz="2400" b="1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center a block element, </a:t>
            </a:r>
            <a:endParaRPr sz="2400" b="1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you can simply use:</a:t>
            </a:r>
            <a:endParaRPr sz="24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Raleway ExtraLight"/>
              <a:buChar char="●"/>
            </a:pPr>
            <a:r>
              <a:rPr lang="en" sz="24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margin-left:</a:t>
            </a:r>
            <a:r>
              <a:rPr lang="en" sz="24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auto;</a:t>
            </a:r>
            <a:endParaRPr sz="24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Raleway ExtraLight"/>
              <a:buChar char="●"/>
            </a:pPr>
            <a:r>
              <a:rPr lang="en" sz="24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margin-right:</a:t>
            </a:r>
            <a:r>
              <a:rPr lang="en" sz="24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auto;</a:t>
            </a:r>
            <a:endParaRPr sz="24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9"/>
          <p:cNvSpPr txBox="1">
            <a:spLocks noGrp="1"/>
          </p:cNvSpPr>
          <p:nvPr>
            <p:ph type="title" idx="4294967295"/>
          </p:nvPr>
        </p:nvSpPr>
        <p:spPr>
          <a:xfrm>
            <a:off x="422675" y="169525"/>
            <a:ext cx="708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&lt;img&gt; HTML image syntax</a:t>
            </a:r>
            <a:endParaRPr sz="2500" b="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201" name="Google Shape;201;p29"/>
          <p:cNvSpPr txBox="1"/>
          <p:nvPr/>
        </p:nvSpPr>
        <p:spPr>
          <a:xfrm>
            <a:off x="1647999" y="977225"/>
            <a:ext cx="68865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Tag is used to embed an  image to a web page.</a:t>
            </a:r>
            <a:endParaRPr sz="200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02" name="Google Shape;202;p29"/>
          <p:cNvSpPr txBox="1"/>
          <p:nvPr/>
        </p:nvSpPr>
        <p:spPr>
          <a:xfrm>
            <a:off x="1647999" y="1591725"/>
            <a:ext cx="6886500" cy="16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chemeClr val="dk1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src - Specifies the path to the image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Semi Condensed"/>
              <a:buChar char="●"/>
            </a:pPr>
            <a:r>
              <a:rPr lang="en" sz="2000" dirty="0">
                <a:solidFill>
                  <a:schemeClr val="dk1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alt - Specifies an alternate text for the image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2000" dirty="0">
              <a:solidFill>
                <a:srgbClr val="59595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228600" y="907625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20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en" sz="20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0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4" name="Google Shape;204;p29"/>
          <p:cNvSpPr txBox="1"/>
          <p:nvPr/>
        </p:nvSpPr>
        <p:spPr>
          <a:xfrm>
            <a:off x="528625" y="2719800"/>
            <a:ext cx="7829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2000" dirty="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0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"photo.jpg"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0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"200"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0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"200"</a:t>
            </a:r>
            <a:r>
              <a:rPr lang="en" sz="2000" dirty="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2000" dirty="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5" name="Google Shape;205;p29"/>
          <p:cNvSpPr txBox="1"/>
          <p:nvPr/>
        </p:nvSpPr>
        <p:spPr>
          <a:xfrm>
            <a:off x="657225" y="3550525"/>
            <a:ext cx="9458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2000" dirty="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0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"logo.jpg"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0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"logo"</a:t>
            </a:r>
            <a:r>
              <a:rPr lang="en" sz="2000" dirty="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000" dirty="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" name="Google Shape;2796;g130406c5d2d_0_354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7" name="Google Shape;2797;g130406c5d2d_0_354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 Family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98" name="Google Shape;2798;g130406c5d2d_0_3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99" name="Google Shape;2799;g130406c5d2d_0_354"/>
          <p:cNvSpPr txBox="1"/>
          <p:nvPr/>
        </p:nvSpPr>
        <p:spPr>
          <a:xfrm>
            <a:off x="2108100" y="972025"/>
            <a:ext cx="5257500" cy="30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39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font-family</a:t>
            </a:r>
            <a:endParaRPr sz="39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7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font-family property defines the font for an element</a:t>
            </a:r>
            <a:r>
              <a:rPr lang="en" sz="3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  <a:endParaRPr sz="3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3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800" name="Google Shape;2800;g130406c5d2d_0_354"/>
          <p:cNvSpPr txBox="1"/>
          <p:nvPr/>
        </p:nvSpPr>
        <p:spPr>
          <a:xfrm>
            <a:off x="1616250" y="2852925"/>
            <a:ext cx="5911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 dirty="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font-family</a:t>
            </a:r>
            <a:r>
              <a:rPr lang="en" sz="1750" dirty="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750" dirty="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Arial, Helvetica, sans-serif</a:t>
            </a:r>
            <a:r>
              <a:rPr lang="en" sz="1750" dirty="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2000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" name="Google Shape;2805;g130406c5d2d_0_361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6" name="Google Shape;2806;g130406c5d2d_0_361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 Family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807" name="Google Shape;2807;g130406c5d2d_0_3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08" name="Google Shape;2808;g130406c5d2d_0_361"/>
          <p:cNvGrpSpPr/>
          <p:nvPr/>
        </p:nvGrpSpPr>
        <p:grpSpPr>
          <a:xfrm>
            <a:off x="750462" y="922050"/>
            <a:ext cx="2476575" cy="3299400"/>
            <a:chOff x="1381760" y="1584960"/>
            <a:chExt cx="3302100" cy="4399200"/>
          </a:xfrm>
        </p:grpSpPr>
        <p:sp>
          <p:nvSpPr>
            <p:cNvPr id="2809" name="Google Shape;2809;g130406c5d2d_0_361"/>
            <p:cNvSpPr/>
            <p:nvPr/>
          </p:nvSpPr>
          <p:spPr>
            <a:xfrm>
              <a:off x="1381760" y="1584960"/>
              <a:ext cx="3302100" cy="4399200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73763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810" name="Google Shape;2810;g130406c5d2d_0_361"/>
            <p:cNvSpPr txBox="1"/>
            <p:nvPr/>
          </p:nvSpPr>
          <p:spPr>
            <a:xfrm>
              <a:off x="1524000" y="2884051"/>
              <a:ext cx="3017400" cy="264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500"/>
                <a:buFont typeface="Arial"/>
                <a:buNone/>
              </a:pPr>
              <a:r>
                <a:rPr lang="en" sz="12500" b="0" i="0" u="none" strike="noStrike" cap="none" dirty="0">
                  <a:solidFill>
                    <a:srgbClr val="073763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im</a:t>
              </a:r>
              <a:endParaRPr sz="12500" b="0" i="0" u="none" strike="noStrike" cap="none" dirty="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811" name="Google Shape;2811;g130406c5d2d_0_361"/>
            <p:cNvSpPr txBox="1"/>
            <p:nvPr/>
          </p:nvSpPr>
          <p:spPr>
            <a:xfrm>
              <a:off x="1524000" y="1882716"/>
              <a:ext cx="3017400" cy="523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>
                  <a:solidFill>
                    <a:srgbClr val="07376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SERIF</a:t>
              </a:r>
              <a:endParaRPr sz="2100" b="0" i="0" u="none" strike="noStrike" cap="none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812" name="Google Shape;2812;g130406c5d2d_0_361"/>
          <p:cNvGrpSpPr/>
          <p:nvPr/>
        </p:nvGrpSpPr>
        <p:grpSpPr>
          <a:xfrm>
            <a:off x="3333643" y="922050"/>
            <a:ext cx="2476575" cy="3299400"/>
            <a:chOff x="1381760" y="1584960"/>
            <a:chExt cx="3302100" cy="4399200"/>
          </a:xfrm>
        </p:grpSpPr>
        <p:sp>
          <p:nvSpPr>
            <p:cNvPr id="2813" name="Google Shape;2813;g130406c5d2d_0_361"/>
            <p:cNvSpPr/>
            <p:nvPr/>
          </p:nvSpPr>
          <p:spPr>
            <a:xfrm>
              <a:off x="1381760" y="1584960"/>
              <a:ext cx="3302100" cy="4399200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73763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814" name="Google Shape;2814;g130406c5d2d_0_361"/>
            <p:cNvSpPr txBox="1"/>
            <p:nvPr/>
          </p:nvSpPr>
          <p:spPr>
            <a:xfrm>
              <a:off x="1524000" y="2884051"/>
              <a:ext cx="3017400" cy="26469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500"/>
                <a:buFont typeface="Arial"/>
                <a:buNone/>
              </a:pPr>
              <a:r>
                <a:rPr lang="en" sz="12500" b="0" i="0" u="none" strike="noStrike" cap="none" dirty="0">
                  <a:solidFill>
                    <a:srgbClr val="073763"/>
                  </a:solidFill>
                  <a:latin typeface="Arial"/>
                  <a:ea typeface="Arial"/>
                  <a:cs typeface="Arial"/>
                  <a:sym typeface="Arial"/>
                </a:rPr>
                <a:t>im</a:t>
              </a:r>
              <a:endParaRPr sz="12500" b="0" i="0" u="none" strike="noStrike" cap="none" dirty="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g130406c5d2d_0_361"/>
            <p:cNvSpPr txBox="1"/>
            <p:nvPr/>
          </p:nvSpPr>
          <p:spPr>
            <a:xfrm>
              <a:off x="1524000" y="1882716"/>
              <a:ext cx="3017400" cy="5232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>
                  <a:solidFill>
                    <a:srgbClr val="07376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SANS- SERIF</a:t>
              </a:r>
              <a:endParaRPr sz="2100" b="0" i="0" u="none" strike="noStrike" cap="none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816" name="Google Shape;2816;g130406c5d2d_0_361"/>
          <p:cNvGrpSpPr/>
          <p:nvPr/>
        </p:nvGrpSpPr>
        <p:grpSpPr>
          <a:xfrm>
            <a:off x="5916823" y="922050"/>
            <a:ext cx="2476575" cy="3299400"/>
            <a:chOff x="1381760" y="1584960"/>
            <a:chExt cx="3302100" cy="4399200"/>
          </a:xfrm>
        </p:grpSpPr>
        <p:sp>
          <p:nvSpPr>
            <p:cNvPr id="2817" name="Google Shape;2817;g130406c5d2d_0_361"/>
            <p:cNvSpPr/>
            <p:nvPr/>
          </p:nvSpPr>
          <p:spPr>
            <a:xfrm>
              <a:off x="1381760" y="1584960"/>
              <a:ext cx="3302100" cy="4399200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73763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818" name="Google Shape;2818;g130406c5d2d_0_361"/>
            <p:cNvSpPr txBox="1"/>
            <p:nvPr/>
          </p:nvSpPr>
          <p:spPr>
            <a:xfrm>
              <a:off x="1524000" y="2884051"/>
              <a:ext cx="3017400" cy="26469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500"/>
                <a:buFont typeface="Arial"/>
                <a:buNone/>
              </a:pPr>
              <a:r>
                <a:rPr lang="en" sz="12500" b="0" i="0" u="none" strike="noStrike" cap="none" dirty="0">
                  <a:solidFill>
                    <a:srgbClr val="073763"/>
                  </a:solidFill>
                  <a:latin typeface="Consolas"/>
                  <a:ea typeface="Consolas"/>
                  <a:cs typeface="Consolas"/>
                  <a:sym typeface="Consolas"/>
                </a:rPr>
                <a:t>im</a:t>
              </a:r>
              <a:endParaRPr sz="12500" b="0" i="0" u="none" strike="noStrike" cap="none" dirty="0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819" name="Google Shape;2819;g130406c5d2d_0_361"/>
            <p:cNvSpPr txBox="1"/>
            <p:nvPr/>
          </p:nvSpPr>
          <p:spPr>
            <a:xfrm>
              <a:off x="1524000" y="1882716"/>
              <a:ext cx="3017400" cy="5232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2100" b="0" i="0" u="none" strike="noStrike" cap="none">
                  <a:solidFill>
                    <a:srgbClr val="07376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MONOSPACE</a:t>
              </a:r>
              <a:endParaRPr sz="2100" b="0" i="0" u="none" strike="noStrike" cap="none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4" name="Google Shape;2824;g130406c5d2d_0_380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5" name="Google Shape;2825;g130406c5d2d_0_380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 Size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826" name="Google Shape;2826;g130406c5d2d_0_3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7" name="Google Shape;2827;g130406c5d2d_0_380"/>
          <p:cNvSpPr txBox="1"/>
          <p:nvPr/>
        </p:nvSpPr>
        <p:spPr>
          <a:xfrm>
            <a:off x="1210400" y="941575"/>
            <a:ext cx="6561900" cy="15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font-size</a:t>
            </a:r>
            <a:endParaRPr sz="4000" b="1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font-size property defines the size of the font for an element.</a:t>
            </a:r>
            <a:endParaRPr sz="26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values for font-size are: </a:t>
            </a:r>
            <a:r>
              <a:rPr lang="en" sz="26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px, %, em</a:t>
            </a:r>
            <a:endParaRPr sz="2600" b="1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2" name="Google Shape;2832;g130406c5d2d_0_401"/>
          <p:cNvSpPr/>
          <p:nvPr/>
        </p:nvSpPr>
        <p:spPr>
          <a:xfrm>
            <a:off x="0" y="0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33" name="Google Shape;2833;g130406c5d2d_0_401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4" name="Google Shape;2834;g130406c5d2d_0_401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 Size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835" name="Google Shape;2835;g130406c5d2d_0_4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36" name="Google Shape;2836;g130406c5d2d_0_401"/>
          <p:cNvSpPr txBox="1"/>
          <p:nvPr/>
        </p:nvSpPr>
        <p:spPr>
          <a:xfrm>
            <a:off x="644575" y="828450"/>
            <a:ext cx="3204900" cy="3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font-size-10</a:t>
            </a: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font-size</a:t>
            </a: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10px;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font-size-20</a:t>
            </a: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font-size</a:t>
            </a: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20px;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font-size-30</a:t>
            </a: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font-size</a:t>
            </a: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30px;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font-size-40</a:t>
            </a: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font-size</a:t>
            </a: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40px;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font-size-50</a:t>
            </a: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font-size</a:t>
            </a: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50px;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837" name="Google Shape;2837;g130406c5d2d_0_40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69925" y="558637"/>
            <a:ext cx="2674350" cy="447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g130406c5d2d_0_418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3" name="Google Shape;2843;g130406c5d2d_0_418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 Weight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844" name="Google Shape;2844;g130406c5d2d_0_4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45" name="Google Shape;2845;g130406c5d2d_0_418"/>
          <p:cNvSpPr txBox="1"/>
          <p:nvPr/>
        </p:nvSpPr>
        <p:spPr>
          <a:xfrm>
            <a:off x="1210400" y="947225"/>
            <a:ext cx="65619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font-weight</a:t>
            </a:r>
            <a:endParaRPr sz="4000" b="1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i="0" u="none" strike="noStrike" cap="none" dirty="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font-weight property defines the weight or how thick of thin the font is.</a:t>
            </a:r>
            <a:endParaRPr sz="2600" i="0" u="none" strike="noStrike" cap="none" dirty="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 i="0" u="none" strike="noStrike" cap="none" dirty="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i="0" u="none" strike="noStrike" cap="none" dirty="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values for font-weight are: b</a:t>
            </a:r>
            <a:r>
              <a:rPr lang="en" sz="26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old, normal, lighter</a:t>
            </a:r>
            <a:r>
              <a:rPr lang="en" sz="2600" i="0" u="none" strike="noStrike" cap="none" dirty="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or from </a:t>
            </a:r>
            <a:r>
              <a:rPr lang="en" sz="2600" b="1" i="0" u="none" strike="noStrike" cap="none" dirty="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100 to 900</a:t>
            </a:r>
            <a:r>
              <a:rPr lang="en" sz="2600" i="0" u="none" strike="noStrike" cap="none" dirty="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  <a:endParaRPr sz="2600" i="0" u="none" strike="noStrike" cap="none" dirty="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g130406c5d2d_0_426"/>
          <p:cNvSpPr/>
          <p:nvPr/>
        </p:nvSpPr>
        <p:spPr>
          <a:xfrm>
            <a:off x="0" y="0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51" name="Google Shape;2851;g130406c5d2d_0_426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g130406c5d2d_0_426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 Weight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853" name="Google Shape;2853;g130406c5d2d_0_4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54" name="Google Shape;2854;g130406c5d2d_0_426"/>
          <p:cNvSpPr txBox="1"/>
          <p:nvPr/>
        </p:nvSpPr>
        <p:spPr>
          <a:xfrm>
            <a:off x="644575" y="828450"/>
            <a:ext cx="3204900" cy="3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font-weight-bold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font-weight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bold;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>
              <a:solidFill>
                <a:srgbClr val="D7BA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font-weight-bolder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font-weight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bolder;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>
              <a:solidFill>
                <a:srgbClr val="D7BA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font-weight-lighter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font-weight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lighter;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>
              <a:solidFill>
                <a:srgbClr val="D7BA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font-weight-100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font-weight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100;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font-weight-500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font-weight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500;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font-weight-900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font-weight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900;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855" name="Google Shape;2855;g130406c5d2d_0_4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01450" y="972800"/>
            <a:ext cx="1184400" cy="319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0" name="Google Shape;2860;g130406c5d2d_0_437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1" name="Google Shape;2861;g130406c5d2d_0_437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 Style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862" name="Google Shape;2862;g130406c5d2d_0_4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63" name="Google Shape;2863;g130406c5d2d_0_437"/>
          <p:cNvSpPr txBox="1"/>
          <p:nvPr/>
        </p:nvSpPr>
        <p:spPr>
          <a:xfrm>
            <a:off x="1210400" y="947225"/>
            <a:ext cx="65619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font-style</a:t>
            </a:r>
            <a:endParaRPr sz="40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font-style property specifies the font style of the text.</a:t>
            </a:r>
            <a:endParaRPr sz="2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values for font-style are: </a:t>
            </a:r>
            <a:r>
              <a:rPr lang="en" sz="26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normal, italic, oblique.</a:t>
            </a:r>
            <a:endParaRPr sz="26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" name="Google Shape;2868;g130406c5d2d_0_444"/>
          <p:cNvSpPr/>
          <p:nvPr/>
        </p:nvSpPr>
        <p:spPr>
          <a:xfrm>
            <a:off x="0" y="0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69" name="Google Shape;2869;g130406c5d2d_0_444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0" name="Google Shape;2870;g130406c5d2d_0_444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 Style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871" name="Google Shape;2871;g130406c5d2d_0_4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72" name="Google Shape;2872;g130406c5d2d_0_444"/>
          <p:cNvSpPr txBox="1"/>
          <p:nvPr/>
        </p:nvSpPr>
        <p:spPr>
          <a:xfrm>
            <a:off x="644575" y="828450"/>
            <a:ext cx="3204900" cy="3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font-style-normal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font-style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normal;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>
              <a:solidFill>
                <a:srgbClr val="D7BA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font-style-italic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font-style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italic;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>
              <a:solidFill>
                <a:srgbClr val="D7BA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font-style-oblique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font-style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oblique;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873" name="Google Shape;2873;g130406c5d2d_0_4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8700" y="1557431"/>
            <a:ext cx="1248400" cy="20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g130406c5d2d_0_455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9" name="Google Shape;2879;g130406c5d2d_0_455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 Transform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880" name="Google Shape;2880;g130406c5d2d_0_4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81" name="Google Shape;2881;g130406c5d2d_0_455"/>
          <p:cNvSpPr txBox="1"/>
          <p:nvPr/>
        </p:nvSpPr>
        <p:spPr>
          <a:xfrm>
            <a:off x="1210400" y="947225"/>
            <a:ext cx="65619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text-transform</a:t>
            </a:r>
            <a:endParaRPr sz="40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text-transform property specifies the capitalization of the text.</a:t>
            </a: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values for text-transform are: </a:t>
            </a:r>
            <a:r>
              <a:rPr lang="en" sz="26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uppercase, lowercase, capitalize.</a:t>
            </a:r>
            <a:endParaRPr sz="26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g130406c5d2d_0_462"/>
          <p:cNvSpPr/>
          <p:nvPr/>
        </p:nvSpPr>
        <p:spPr>
          <a:xfrm>
            <a:off x="0" y="0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87" name="Google Shape;2887;g130406c5d2d_0_462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8" name="Google Shape;2888;g130406c5d2d_0_462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 Transform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889" name="Google Shape;2889;g130406c5d2d_0_4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0" name="Google Shape;2890;g130406c5d2d_0_462"/>
          <p:cNvSpPr txBox="1"/>
          <p:nvPr/>
        </p:nvSpPr>
        <p:spPr>
          <a:xfrm>
            <a:off x="644575" y="828450"/>
            <a:ext cx="3204900" cy="3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text-uppercase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text-transform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uppercase;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text-lowercase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text-transform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lowercase;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text-capitalize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text-transform</a:t>
            </a: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capitalize;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>
              <a:solidFill>
                <a:srgbClr val="D7BA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891" name="Google Shape;2891;g130406c5d2d_0_46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56650" y="1596975"/>
            <a:ext cx="2189700" cy="194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 txBox="1">
            <a:spLocks noGrp="1"/>
          </p:cNvSpPr>
          <p:nvPr>
            <p:ph type="title" idx="4294967295"/>
          </p:nvPr>
        </p:nvSpPr>
        <p:spPr>
          <a:xfrm>
            <a:off x="422675" y="169525"/>
            <a:ext cx="7086000" cy="10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3150" b="0" dirty="0">
                <a:solidFill>
                  <a:srgbClr val="3061B2"/>
                </a:solidFill>
                <a:highlight>
                  <a:srgbClr val="FFFFFF"/>
                </a:highlight>
              </a:rPr>
              <a:t>Responsive Images</a:t>
            </a:r>
            <a:endParaRPr sz="3150" b="0" dirty="0">
              <a:solidFill>
                <a:srgbClr val="3061B2"/>
              </a:solidFill>
              <a:highlight>
                <a:srgbClr val="FFFFFF"/>
              </a:highlight>
            </a:endParaRPr>
          </a:p>
          <a:p>
            <a:pPr marL="1270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2500" b="0" dirty="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212" name="Google Shape;212;p30"/>
          <p:cNvSpPr txBox="1"/>
          <p:nvPr/>
        </p:nvSpPr>
        <p:spPr>
          <a:xfrm>
            <a:off x="1647999" y="977225"/>
            <a:ext cx="68865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These are the images that scale nicely to fit any browser size.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It will automatically adjust for different screen sizes and viewports.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3" name="Google Shape;213;p30"/>
          <p:cNvSpPr txBox="1"/>
          <p:nvPr/>
        </p:nvSpPr>
        <p:spPr>
          <a:xfrm>
            <a:off x="1724150" y="2448325"/>
            <a:ext cx="7708200" cy="2277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2000" dirty="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0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"tree.jpg"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0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"width:100%"</a:t>
            </a:r>
            <a:r>
              <a:rPr lang="en" sz="2000" dirty="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2000" dirty="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2000" dirty="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0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"tree.jpg"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n" sz="20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0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"max-width:100%;height:auto;"</a:t>
            </a:r>
            <a:r>
              <a:rPr lang="en" sz="2000" dirty="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2000" dirty="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4" name="Google Shape;214;p30"/>
          <p:cNvSpPr txBox="1"/>
          <p:nvPr/>
        </p:nvSpPr>
        <p:spPr>
          <a:xfrm>
            <a:off x="151225" y="2934625"/>
            <a:ext cx="1349100" cy="390000"/>
          </a:xfrm>
          <a:prstGeom prst="rect">
            <a:avLst/>
          </a:prstGeom>
          <a:solidFill>
            <a:srgbClr val="4285F4"/>
          </a:solidFill>
          <a:ln w="25375" cap="flat" cmpd="sng">
            <a:solidFill>
              <a:srgbClr val="3061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81275" rIns="0" bIns="0" anchor="t" anchorCtr="0">
            <a:spAutoFit/>
          </a:bodyPr>
          <a:lstStyle/>
          <a:p>
            <a:pPr marL="16446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Example 2</a:t>
            </a:r>
            <a:endParaRPr sz="2000">
              <a:solidFill>
                <a:schemeClr val="dk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215" name="Google Shape;215;p30"/>
          <p:cNvSpPr txBox="1"/>
          <p:nvPr/>
        </p:nvSpPr>
        <p:spPr>
          <a:xfrm>
            <a:off x="151225" y="2058325"/>
            <a:ext cx="1349100" cy="390000"/>
          </a:xfrm>
          <a:prstGeom prst="rect">
            <a:avLst/>
          </a:prstGeom>
          <a:solidFill>
            <a:srgbClr val="4285F4"/>
          </a:solidFill>
          <a:ln w="25375" cap="flat" cmpd="sng">
            <a:solidFill>
              <a:srgbClr val="3061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81275" rIns="0" bIns="0" anchor="t" anchorCtr="0">
            <a:spAutoFit/>
          </a:bodyPr>
          <a:lstStyle/>
          <a:p>
            <a:pPr marL="16446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Example 1</a:t>
            </a:r>
            <a:endParaRPr sz="2000">
              <a:solidFill>
                <a:schemeClr val="dk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6" name="Google Shape;2896;g130406c5d2d_0_473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7" name="Google Shape;2897;g130406c5d2d_0_473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 Decoration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898" name="Google Shape;2898;g130406c5d2d_0_4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9" name="Google Shape;2899;g130406c5d2d_0_473"/>
          <p:cNvSpPr txBox="1"/>
          <p:nvPr/>
        </p:nvSpPr>
        <p:spPr>
          <a:xfrm>
            <a:off x="1173750" y="988375"/>
            <a:ext cx="65619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text-decoration</a:t>
            </a:r>
            <a:endParaRPr sz="4000" b="1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text-decoration property specifies the decoration to the text.</a:t>
            </a:r>
            <a:endParaRPr sz="26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values for text-decoration are: </a:t>
            </a:r>
            <a:r>
              <a:rPr lang="en" sz="2600" b="1" i="0" u="none" strike="noStrike" cap="none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overline, underline, line-through.</a:t>
            </a:r>
            <a:endParaRPr sz="2600" b="1" i="0" u="none" strike="noStrike" cap="none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4" name="Google Shape;2904;g130406c5d2d_0_481"/>
          <p:cNvSpPr/>
          <p:nvPr/>
        </p:nvSpPr>
        <p:spPr>
          <a:xfrm>
            <a:off x="0" y="0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05" name="Google Shape;2905;g130406c5d2d_0_481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6" name="Google Shape;2906;g130406c5d2d_0_481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 Decoration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907" name="Google Shape;2907;g130406c5d2d_0_4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08" name="Google Shape;2908;g130406c5d2d_0_481"/>
          <p:cNvSpPr txBox="1"/>
          <p:nvPr/>
        </p:nvSpPr>
        <p:spPr>
          <a:xfrm>
            <a:off x="644575" y="828450"/>
            <a:ext cx="3204900" cy="3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text-overline</a:t>
            </a:r>
            <a:r>
              <a:rPr lang="en" sz="1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text-decoration</a:t>
            </a:r>
            <a:r>
              <a:rPr lang="en" sz="1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overline;</a:t>
            </a: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text-line-through</a:t>
            </a:r>
            <a:r>
              <a:rPr lang="en" sz="1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text-decoration</a:t>
            </a:r>
            <a:r>
              <a:rPr lang="en" sz="1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line-through;</a:t>
            </a: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text-underline</a:t>
            </a:r>
            <a:r>
              <a:rPr lang="en" sz="1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text-decoration</a:t>
            </a:r>
            <a:r>
              <a:rPr lang="en" sz="1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underline;</a:t>
            </a: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1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 dirty="0">
              <a:solidFill>
                <a:srgbClr val="D7BA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1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909" name="Google Shape;2909;g130406c5d2d_0_48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9238" y="1375388"/>
            <a:ext cx="1986125" cy="239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4" name="Google Shape;2914;g130406c5d2d_0_490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5" name="Google Shape;2915;g130406c5d2d_0_490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 Align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916" name="Google Shape;2916;g130406c5d2d_0_4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7" name="Google Shape;2917;g130406c5d2d_0_490"/>
          <p:cNvSpPr txBox="1"/>
          <p:nvPr/>
        </p:nvSpPr>
        <p:spPr>
          <a:xfrm>
            <a:off x="1173750" y="988375"/>
            <a:ext cx="65619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text-align</a:t>
            </a:r>
            <a:endParaRPr sz="40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text-align specifies the alignment of the text.</a:t>
            </a:r>
            <a:endParaRPr sz="2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values for text-align are: </a:t>
            </a:r>
            <a:r>
              <a:rPr lang="en" sz="26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left, center, right.</a:t>
            </a:r>
            <a:endParaRPr sz="26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g130406c5d2d_0_499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3" name="Google Shape;2923;g130406c5d2d_0_499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 Align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924" name="Google Shape;2924;g130406c5d2d_0_4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25" name="Google Shape;2925;g130406c5d2d_0_499"/>
          <p:cNvSpPr/>
          <p:nvPr/>
        </p:nvSpPr>
        <p:spPr>
          <a:xfrm>
            <a:off x="771575" y="1036450"/>
            <a:ext cx="7600800" cy="514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LEFT</a:t>
            </a:r>
            <a:endParaRPr sz="3200" b="1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26" name="Google Shape;2926;g130406c5d2d_0_499"/>
          <p:cNvSpPr/>
          <p:nvPr/>
        </p:nvSpPr>
        <p:spPr>
          <a:xfrm>
            <a:off x="771596" y="1501450"/>
            <a:ext cx="7600800" cy="4650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CENTER</a:t>
            </a:r>
            <a:endParaRPr sz="32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27" name="Google Shape;2927;g130406c5d2d_0_499"/>
          <p:cNvSpPr/>
          <p:nvPr/>
        </p:nvSpPr>
        <p:spPr>
          <a:xfrm>
            <a:off x="771617" y="1916950"/>
            <a:ext cx="7600800" cy="514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RIGHT</a:t>
            </a:r>
            <a:endParaRPr sz="32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28" name="Google Shape;2928;g130406c5d2d_0_499"/>
          <p:cNvSpPr txBox="1"/>
          <p:nvPr/>
        </p:nvSpPr>
        <p:spPr>
          <a:xfrm>
            <a:off x="2681825" y="2776850"/>
            <a:ext cx="4064100" cy="1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 dirty="0">
                <a:solidFill>
                  <a:srgbClr val="B67959"/>
                </a:solidFill>
                <a:latin typeface="Consolas"/>
                <a:ea typeface="Consolas"/>
                <a:cs typeface="Consolas"/>
                <a:sym typeface="Consolas"/>
              </a:rPr>
              <a:t>selector</a:t>
            </a:r>
            <a:r>
              <a:rPr lang="en" sz="24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" sz="24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400" b="0" i="0" u="none" strike="noStrike" cap="none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text-align</a:t>
            </a:r>
            <a:r>
              <a:rPr lang="en" sz="24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: center;</a:t>
            </a:r>
            <a:endParaRPr sz="2400" b="0" i="0" u="none" strike="noStrike" cap="none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400" b="0" i="0" u="none" strike="noStrike" cap="none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3" name="Google Shape;2933;g130406c5d2d_0_510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4" name="Google Shape;2934;g130406c5d2d_0_510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 Shadow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935" name="Google Shape;2935;g130406c5d2d_0_5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36" name="Google Shape;2936;g130406c5d2d_0_510"/>
          <p:cNvSpPr txBox="1"/>
          <p:nvPr/>
        </p:nvSpPr>
        <p:spPr>
          <a:xfrm>
            <a:off x="1173750" y="988375"/>
            <a:ext cx="65619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text-shadow</a:t>
            </a:r>
            <a:endParaRPr sz="40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text-shadow adds a shadow to the text.</a:t>
            </a: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syntax of text-shadow is:</a:t>
            </a: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3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937" name="Google Shape;2937;g130406c5d2d_0_510"/>
          <p:cNvSpPr/>
          <p:nvPr/>
        </p:nvSpPr>
        <p:spPr>
          <a:xfrm>
            <a:off x="1151550" y="2889350"/>
            <a:ext cx="6606300" cy="6090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text-shadow</a:t>
            </a:r>
            <a:r>
              <a:rPr lang="en" sz="16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h-shadow v-shadow blur-radius color;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2" name="Google Shape;2942;g130406c5d2d_0_518"/>
          <p:cNvSpPr/>
          <p:nvPr/>
        </p:nvSpPr>
        <p:spPr>
          <a:xfrm>
            <a:off x="0" y="0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43" name="Google Shape;2943;g130406c5d2d_0_518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g130406c5d2d_0_518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 Shadow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945" name="Google Shape;2945;g130406c5d2d_0_5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6" name="Google Shape;2946;g130406c5d2d_0_518"/>
          <p:cNvSpPr txBox="1"/>
          <p:nvPr/>
        </p:nvSpPr>
        <p:spPr>
          <a:xfrm>
            <a:off x="109650" y="1647125"/>
            <a:ext cx="4387500" cy="12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5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text-shadow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5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text-shadow</a:t>
            </a: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2px 2px 3px #961204;</a:t>
            </a:r>
            <a:endParaRPr sz="15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5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947" name="Google Shape;2947;g130406c5d2d_0_5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97061" y="2163413"/>
            <a:ext cx="1670475" cy="81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2" name="Google Shape;2952;g130406c5d2d_0_529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3" name="Google Shape;2953;g130406c5d2d_0_529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 Indent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954" name="Google Shape;2954;g130406c5d2d_0_5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55" name="Google Shape;2955;g130406c5d2d_0_529"/>
          <p:cNvSpPr txBox="1"/>
          <p:nvPr/>
        </p:nvSpPr>
        <p:spPr>
          <a:xfrm>
            <a:off x="1173750" y="988375"/>
            <a:ext cx="65619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text-indent</a:t>
            </a:r>
            <a:endParaRPr sz="40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text-indent property specifies the indentation for the first line of a text/paragraph.</a:t>
            </a: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values for text-indent can be:</a:t>
            </a:r>
            <a:r>
              <a:rPr lang="en" sz="26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px, % , em</a:t>
            </a:r>
            <a:endParaRPr sz="26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" name="Google Shape;2960;g130406c5d2d_0_537"/>
          <p:cNvSpPr/>
          <p:nvPr/>
        </p:nvSpPr>
        <p:spPr>
          <a:xfrm>
            <a:off x="0" y="0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61" name="Google Shape;2961;g130406c5d2d_0_537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2" name="Google Shape;2962;g130406c5d2d_0_537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 Indent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963" name="Google Shape;2963;g130406c5d2d_0_537"/>
          <p:cNvSpPr txBox="1"/>
          <p:nvPr/>
        </p:nvSpPr>
        <p:spPr>
          <a:xfrm>
            <a:off x="644575" y="828450"/>
            <a:ext cx="3204900" cy="3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text-indent-px</a:t>
            </a:r>
            <a:r>
              <a:rPr lang="en" sz="16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text-indent</a:t>
            </a:r>
            <a:r>
              <a:rPr lang="en" sz="16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50px;</a:t>
            </a:r>
            <a:endParaRPr sz="16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6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text-indent-percent</a:t>
            </a:r>
            <a:r>
              <a:rPr lang="en" sz="16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text-indent</a:t>
            </a:r>
            <a:r>
              <a:rPr lang="en" sz="16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5%;</a:t>
            </a:r>
            <a:endParaRPr sz="16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6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text-indent-em</a:t>
            </a:r>
            <a:r>
              <a:rPr lang="en" sz="16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text-indent</a:t>
            </a:r>
            <a:r>
              <a:rPr lang="en" sz="16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5em;</a:t>
            </a:r>
            <a:endParaRPr sz="16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b="0" i="0" u="none" strike="noStrike" cap="none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964" name="Google Shape;2964;g130406c5d2d_0_5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6074" y="452400"/>
            <a:ext cx="3607600" cy="437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5" name="Google Shape;2965;g130406c5d2d_0_5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g130406c5d2d_0_548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1" name="Google Shape;2971;g130406c5d2d_0_548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Letter Spacing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972" name="Google Shape;2972;g130406c5d2d_0_5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3" name="Google Shape;2973;g130406c5d2d_0_548"/>
          <p:cNvSpPr txBox="1"/>
          <p:nvPr/>
        </p:nvSpPr>
        <p:spPr>
          <a:xfrm>
            <a:off x="1173750" y="988375"/>
            <a:ext cx="65619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letter-spacing</a:t>
            </a:r>
            <a:endParaRPr sz="4000" b="1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letter-spacing property </a:t>
            </a:r>
            <a:r>
              <a:rPr lang="en" sz="2600" b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increases </a:t>
            </a: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or </a:t>
            </a:r>
            <a:r>
              <a:rPr lang="en" sz="2600" b="1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decreases </a:t>
            </a: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lang="en" sz="2600" b="1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spacing </a:t>
            </a: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 between the </a:t>
            </a:r>
            <a:r>
              <a:rPr lang="en" sz="2600" b="1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letters </a:t>
            </a: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 a text.</a:t>
            </a:r>
            <a:endParaRPr sz="260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values for letter-spacing can be in: px</a:t>
            </a:r>
            <a:endParaRPr sz="260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8" name="Google Shape;2978;g130406c5d2d_0_555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9" name="Google Shape;2979;g130406c5d2d_0_555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Letter Spacing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980" name="Google Shape;2980;g130406c5d2d_0_5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1" name="Google Shape;2981;g130406c5d2d_0_5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788" y="653770"/>
            <a:ext cx="8000424" cy="383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982" name="Google Shape;2982;g130406c5d2d_0_555"/>
          <p:cNvSpPr txBox="1"/>
          <p:nvPr/>
        </p:nvSpPr>
        <p:spPr>
          <a:xfrm>
            <a:off x="3649800" y="1530200"/>
            <a:ext cx="27003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letter-spacing: 5px;</a:t>
            </a:r>
            <a:endParaRPr sz="1600" b="0" i="0" u="none" strike="noStrike" cap="none">
              <a:solidFill>
                <a:srgbClr val="07376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83" name="Google Shape;2983;g130406c5d2d_0_555"/>
          <p:cNvSpPr txBox="1"/>
          <p:nvPr/>
        </p:nvSpPr>
        <p:spPr>
          <a:xfrm>
            <a:off x="4138500" y="2107925"/>
            <a:ext cx="27855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letter-spacing: 10px;</a:t>
            </a:r>
            <a:endParaRPr sz="1600" b="0" i="0" u="none" strike="noStrike" cap="none">
              <a:solidFill>
                <a:srgbClr val="07376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84" name="Google Shape;2984;g130406c5d2d_0_555"/>
          <p:cNvSpPr txBox="1"/>
          <p:nvPr/>
        </p:nvSpPr>
        <p:spPr>
          <a:xfrm>
            <a:off x="5230600" y="2685650"/>
            <a:ext cx="27855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letter-spacing: 20px;</a:t>
            </a:r>
            <a:endParaRPr sz="1600" b="0" i="0" u="none" strike="noStrike" cap="none">
              <a:solidFill>
                <a:srgbClr val="07376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85" name="Google Shape;2985;g130406c5d2d_0_555"/>
          <p:cNvSpPr txBox="1"/>
          <p:nvPr/>
        </p:nvSpPr>
        <p:spPr>
          <a:xfrm>
            <a:off x="6292975" y="3263375"/>
            <a:ext cx="27003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letter-spacing: 30px;</a:t>
            </a:r>
            <a:endParaRPr sz="1600" b="0" i="0" u="none" strike="noStrike" cap="none">
              <a:solidFill>
                <a:srgbClr val="07376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86" name="Google Shape;2986;g130406c5d2d_0_555"/>
          <p:cNvSpPr txBox="1"/>
          <p:nvPr/>
        </p:nvSpPr>
        <p:spPr>
          <a:xfrm>
            <a:off x="560700" y="4242825"/>
            <a:ext cx="29013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letter-spacing: 50px;</a:t>
            </a:r>
            <a:endParaRPr sz="1600" b="0" i="0" u="none" strike="noStrike" cap="none">
              <a:solidFill>
                <a:srgbClr val="07376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5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4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0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</a:t>
            </a:r>
            <a:endParaRPr sz="2900" b="0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77" y="4667425"/>
            <a:ext cx="1077775" cy="35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8723" y="3431175"/>
            <a:ext cx="1908800" cy="123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5"/>
          <p:cNvSpPr txBox="1"/>
          <p:nvPr/>
        </p:nvSpPr>
        <p:spPr>
          <a:xfrm>
            <a:off x="1329176" y="658675"/>
            <a:ext cx="73437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71145" marR="5080" lvl="0" indent="-29717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Semi Condensed"/>
              <a:buChar char="•"/>
            </a:pPr>
            <a:r>
              <a:rPr lang="en" sz="2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style  an HTML Element, we add CSS RUle</a:t>
            </a:r>
            <a:endParaRPr sz="200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71145" marR="5080" lvl="0" indent="-29717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Semi Condensed"/>
              <a:buChar char="•"/>
            </a:pPr>
            <a:r>
              <a:rPr lang="en" sz="2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It includes a selector, properties, and values</a:t>
            </a:r>
            <a:endParaRPr sz="200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63" name="Google Shape;163;p25"/>
          <p:cNvPicPr preferRelativeResize="0"/>
          <p:nvPr/>
        </p:nvPicPr>
        <p:blipFill rotWithShape="1">
          <a:blip r:embed="rId5">
            <a:alphaModFix/>
          </a:blip>
          <a:srcRect l="6853" t="39128" r="31679" b="22652"/>
          <a:stretch/>
        </p:blipFill>
        <p:spPr>
          <a:xfrm>
            <a:off x="834300" y="1408675"/>
            <a:ext cx="6569401" cy="229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g130406c5d2d_0_569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2" name="Google Shape;2992;g130406c5d2d_0_569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Word Spacing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993" name="Google Shape;2993;g130406c5d2d_0_5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94" name="Google Shape;2994;g130406c5d2d_0_569"/>
          <p:cNvSpPr txBox="1"/>
          <p:nvPr/>
        </p:nvSpPr>
        <p:spPr>
          <a:xfrm>
            <a:off x="1173750" y="988375"/>
            <a:ext cx="65619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word-spacing</a:t>
            </a:r>
            <a:endParaRPr sz="40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word-spacing property </a:t>
            </a:r>
            <a:r>
              <a:rPr lang="en" sz="2600" b="1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increases </a:t>
            </a: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or </a:t>
            </a:r>
            <a:r>
              <a:rPr lang="en" sz="2600" b="1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decreases </a:t>
            </a: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lang="en" sz="2600" b="1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spacing </a:t>
            </a: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 between the </a:t>
            </a:r>
            <a:r>
              <a:rPr lang="en" sz="2600" b="1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words </a:t>
            </a: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 a text.</a:t>
            </a:r>
            <a:endParaRPr sz="260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600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values for letter-spacing can be in: </a:t>
            </a:r>
            <a:r>
              <a:rPr lang="en" sz="2600" b="1">
                <a:solidFill>
                  <a:srgbClr val="434344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px</a:t>
            </a:r>
            <a:endParaRPr sz="2600" b="1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600">
              <a:solidFill>
                <a:srgbClr val="43434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9" name="Google Shape;2999;g130406c5d2d_0_576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0" name="Google Shape;3000;g130406c5d2d_0_576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Word Spacing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01" name="Google Shape;3001;g130406c5d2d_0_5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2" name="Google Shape;3002;g130406c5d2d_0_57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312" y="597588"/>
            <a:ext cx="5867075" cy="3948325"/>
          </a:xfrm>
          <a:prstGeom prst="rect">
            <a:avLst/>
          </a:prstGeom>
          <a:noFill/>
          <a:ln>
            <a:noFill/>
          </a:ln>
        </p:spPr>
      </p:pic>
      <p:sp>
        <p:nvSpPr>
          <p:cNvPr id="3003" name="Google Shape;3003;g130406c5d2d_0_576"/>
          <p:cNvSpPr txBox="1"/>
          <p:nvPr/>
        </p:nvSpPr>
        <p:spPr>
          <a:xfrm>
            <a:off x="5771388" y="1500513"/>
            <a:ext cx="27003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word-spacing: 10px;</a:t>
            </a:r>
            <a:endParaRPr sz="1600" b="0" i="0" u="none" strike="noStrike" cap="none">
              <a:solidFill>
                <a:srgbClr val="07376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04" name="Google Shape;3004;g130406c5d2d_0_576"/>
          <p:cNvSpPr txBox="1"/>
          <p:nvPr/>
        </p:nvSpPr>
        <p:spPr>
          <a:xfrm>
            <a:off x="5771388" y="2117838"/>
            <a:ext cx="27003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word-spacing: 20px;</a:t>
            </a:r>
            <a:endParaRPr sz="1600" b="0" i="0" u="none" strike="noStrike" cap="none">
              <a:solidFill>
                <a:srgbClr val="07376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05" name="Google Shape;3005;g130406c5d2d_0_576"/>
          <p:cNvSpPr txBox="1"/>
          <p:nvPr/>
        </p:nvSpPr>
        <p:spPr>
          <a:xfrm>
            <a:off x="5771388" y="2735163"/>
            <a:ext cx="27003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word-spacing: 30px;</a:t>
            </a:r>
            <a:endParaRPr sz="1600" b="0" i="0" u="none" strike="noStrike" cap="none">
              <a:solidFill>
                <a:srgbClr val="07376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06" name="Google Shape;3006;g130406c5d2d_0_576"/>
          <p:cNvSpPr txBox="1"/>
          <p:nvPr/>
        </p:nvSpPr>
        <p:spPr>
          <a:xfrm>
            <a:off x="5771388" y="3332688"/>
            <a:ext cx="27003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word-spacing: 40px;</a:t>
            </a:r>
            <a:endParaRPr sz="1600" b="0" i="0" u="none" strike="noStrike" cap="none">
              <a:solidFill>
                <a:srgbClr val="07376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07" name="Google Shape;3007;g130406c5d2d_0_576"/>
          <p:cNvSpPr txBox="1"/>
          <p:nvPr/>
        </p:nvSpPr>
        <p:spPr>
          <a:xfrm>
            <a:off x="5771388" y="3930213"/>
            <a:ext cx="27003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word-spacing: 50px;</a:t>
            </a:r>
            <a:endParaRPr sz="1600" b="0" i="0" u="none" strike="noStrike" cap="none">
              <a:solidFill>
                <a:srgbClr val="07376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g130406c5d2d_0_589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3" name="Google Shape;3013;g130406c5d2d_0_589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List Style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14" name="Google Shape;3014;g130406c5d2d_0_5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15" name="Google Shape;3015;g130406c5d2d_0_589"/>
          <p:cNvSpPr txBox="1"/>
          <p:nvPr/>
        </p:nvSpPr>
        <p:spPr>
          <a:xfrm>
            <a:off x="1134575" y="929775"/>
            <a:ext cx="5123700" cy="15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UNORDERED LIST</a:t>
            </a:r>
            <a:endParaRPr sz="1800" b="1" i="0" u="none" strike="noStrike" cap="none">
              <a:solidFill>
                <a:srgbClr val="07376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list-style-type</a:t>
            </a:r>
            <a:r>
              <a:rPr lang="en" sz="1600" b="0" i="0" u="none" strike="noStrike" cap="none">
                <a:solidFill>
                  <a:srgbClr val="595959"/>
                </a:solidFill>
                <a:latin typeface="Consolas"/>
                <a:ea typeface="Consolas"/>
                <a:cs typeface="Consolas"/>
                <a:sym typeface="Consolas"/>
              </a:rPr>
              <a:t>: none;</a:t>
            </a:r>
            <a:endParaRPr sz="1800" b="1" i="0" u="none" strike="noStrike" cap="none">
              <a:solidFill>
                <a:srgbClr val="59595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aleway"/>
              <a:buChar char="●"/>
            </a:pPr>
            <a:r>
              <a:rPr lang="en" sz="16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list-style-type</a:t>
            </a:r>
            <a:r>
              <a:rPr lang="en" sz="1600" b="0" i="0" u="none" strike="noStrike" cap="none">
                <a:solidFill>
                  <a:srgbClr val="595959"/>
                </a:solidFill>
                <a:latin typeface="Consolas"/>
                <a:ea typeface="Consolas"/>
                <a:cs typeface="Consolas"/>
                <a:sym typeface="Consolas"/>
              </a:rPr>
              <a:t>: disc;</a:t>
            </a:r>
            <a:endParaRPr sz="1400" b="0" i="0" u="none" strike="noStrike" cap="none">
              <a:solidFill>
                <a:srgbClr val="59595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3429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aleway"/>
              <a:buChar char="○"/>
            </a:pPr>
            <a:r>
              <a:rPr lang="en" sz="16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list-style-type</a:t>
            </a:r>
            <a:r>
              <a:rPr lang="en" sz="1600" b="0" i="0" strike="noStrike" cap="none">
                <a:solidFill>
                  <a:srgbClr val="595959"/>
                </a:solidFill>
                <a:latin typeface="Consolas"/>
                <a:ea typeface="Consolas"/>
                <a:cs typeface="Consolas"/>
                <a:sym typeface="Consolas"/>
              </a:rPr>
              <a:t>: circle;</a:t>
            </a:r>
            <a:endParaRPr sz="1400" b="0" i="0" strike="noStrike" cap="none">
              <a:solidFill>
                <a:srgbClr val="59595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3429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aleway"/>
              <a:buChar char="■"/>
            </a:pPr>
            <a:r>
              <a:rPr lang="en" sz="16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list-style-type</a:t>
            </a:r>
            <a:r>
              <a:rPr lang="en" sz="1600" b="0" i="0" u="none" strike="noStrike" cap="none">
                <a:solidFill>
                  <a:srgbClr val="595959"/>
                </a:solidFill>
                <a:latin typeface="Consolas"/>
                <a:ea typeface="Consolas"/>
                <a:cs typeface="Consolas"/>
                <a:sym typeface="Consolas"/>
              </a:rPr>
              <a:t>: square;</a:t>
            </a:r>
            <a:endParaRPr sz="1400" b="0" i="0" u="none" strike="noStrike" cap="none">
              <a:solidFill>
                <a:srgbClr val="59595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16" name="Google Shape;3016;g130406c5d2d_0_589"/>
          <p:cNvSpPr txBox="1"/>
          <p:nvPr/>
        </p:nvSpPr>
        <p:spPr>
          <a:xfrm>
            <a:off x="1134575" y="2743925"/>
            <a:ext cx="5123700" cy="20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ORDERED LIST</a:t>
            </a:r>
            <a:endParaRPr sz="1800" b="1" i="0" u="none" strike="noStrike" cap="none">
              <a:solidFill>
                <a:srgbClr val="07376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715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nsolas"/>
              <a:buAutoNum type="arabicPeriod"/>
            </a:pPr>
            <a:r>
              <a:rPr lang="en" sz="16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list-style-type</a:t>
            </a:r>
            <a:r>
              <a:rPr lang="en" sz="1600" b="0" i="0" u="none" strike="noStrike" cap="none">
                <a:solidFill>
                  <a:srgbClr val="595959"/>
                </a:solidFill>
                <a:latin typeface="Consolas"/>
                <a:ea typeface="Consolas"/>
                <a:cs typeface="Consolas"/>
                <a:sym typeface="Consolas"/>
              </a:rPr>
              <a:t>: decimal-leading-zero;</a:t>
            </a:r>
            <a:endParaRPr sz="1400" b="0" i="0" u="none" strike="noStrike" cap="none">
              <a:solidFill>
                <a:srgbClr val="59595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5715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nsolas"/>
              <a:buAutoNum type="alphaLcPeriod"/>
            </a:pPr>
            <a:r>
              <a:rPr lang="en" sz="16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list-style-type</a:t>
            </a:r>
            <a:r>
              <a:rPr lang="en" sz="1600" b="0" i="0" u="none" strike="noStrike" cap="none">
                <a:solidFill>
                  <a:srgbClr val="595959"/>
                </a:solidFill>
                <a:latin typeface="Consolas"/>
                <a:ea typeface="Consolas"/>
                <a:cs typeface="Consolas"/>
                <a:sym typeface="Consolas"/>
              </a:rPr>
              <a:t>: lower-alpha;</a:t>
            </a:r>
            <a:endParaRPr sz="1400" b="0" i="0" u="none" strike="noStrike" cap="none">
              <a:solidFill>
                <a:srgbClr val="59595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5715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nsolas"/>
              <a:buAutoNum type="romanLcPeriod"/>
            </a:pPr>
            <a:r>
              <a:rPr lang="en" sz="16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list-style-type</a:t>
            </a:r>
            <a:r>
              <a:rPr lang="en" sz="1600" b="0" i="0" u="none" strike="noStrike" cap="none">
                <a:solidFill>
                  <a:srgbClr val="595959"/>
                </a:solidFill>
                <a:latin typeface="Consolas"/>
                <a:ea typeface="Consolas"/>
                <a:cs typeface="Consolas"/>
                <a:sym typeface="Consolas"/>
              </a:rPr>
              <a:t>: lower-roman;</a:t>
            </a:r>
            <a:endParaRPr sz="1600" b="0" i="0" u="none" strike="noStrike" cap="none">
              <a:solidFill>
                <a:srgbClr val="59595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17" name="Google Shape;3017;g130406c5d2d_0_589"/>
          <p:cNvSpPr txBox="1"/>
          <p:nvPr/>
        </p:nvSpPr>
        <p:spPr>
          <a:xfrm>
            <a:off x="1134575" y="3755825"/>
            <a:ext cx="5123700" cy="11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AutoNum type="romanUcPeriod"/>
            </a:pPr>
            <a:r>
              <a:rPr lang="en" sz="16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list-style-type</a:t>
            </a:r>
            <a:r>
              <a:rPr lang="en" sz="1600" b="0" i="0" u="none" strike="noStrike" cap="none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: upper-roman;</a:t>
            </a:r>
            <a:endParaRPr sz="1600" b="0" i="0" u="none" strike="noStrike" cap="none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715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nsolas"/>
              <a:buAutoNum type="alphaUcPeriod"/>
            </a:pPr>
            <a:r>
              <a:rPr lang="en" sz="16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list-style-type</a:t>
            </a:r>
            <a:r>
              <a:rPr lang="en" sz="1600" b="0" i="0" u="none" strike="noStrike" cap="none">
                <a:solidFill>
                  <a:srgbClr val="595959"/>
                </a:solidFill>
                <a:latin typeface="Consolas"/>
                <a:ea typeface="Consolas"/>
                <a:cs typeface="Consolas"/>
                <a:sym typeface="Consolas"/>
              </a:rPr>
              <a:t>: upper-alpha;</a:t>
            </a:r>
            <a:endParaRPr sz="1600" b="0" i="0" u="none" strike="noStrike" cap="none">
              <a:solidFill>
                <a:srgbClr val="59595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2" name="Google Shape;3022;g130406c5d2d_0_604"/>
          <p:cNvSpPr/>
          <p:nvPr/>
        </p:nvSpPr>
        <p:spPr>
          <a:xfrm>
            <a:off x="0" y="0"/>
            <a:ext cx="46068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23" name="Google Shape;3023;g130406c5d2d_0_604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4" name="Google Shape;3024;g130406c5d2d_0_604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List Style Position</a:t>
            </a:r>
            <a:endParaRPr sz="20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25" name="Google Shape;3025;g130406c5d2d_0_60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26" name="Google Shape;3026;g130406c5d2d_0_604"/>
          <p:cNvSpPr txBox="1"/>
          <p:nvPr/>
        </p:nvSpPr>
        <p:spPr>
          <a:xfrm>
            <a:off x="192025" y="828450"/>
            <a:ext cx="4238400" cy="3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ol</a:t>
            </a:r>
            <a:r>
              <a:rPr lang="en" sz="1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list-style-position</a:t>
            </a:r>
            <a:r>
              <a:rPr lang="en" sz="1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inside;</a:t>
            </a:r>
            <a:endParaRPr sz="16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6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D7BA7D"/>
                </a:solidFill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n" sz="1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list-style-position</a:t>
            </a:r>
            <a:r>
              <a:rPr lang="en" sz="1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outside;</a:t>
            </a:r>
            <a:endParaRPr sz="16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b="0" i="0" u="none" strike="noStrike" cap="none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027" name="Google Shape;3027;g130406c5d2d_0_60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34900" y="1504625"/>
            <a:ext cx="2594800" cy="21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2" name="Google Shape;3032;g130406c5d2d_0_615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3" name="Google Shape;3033;g130406c5d2d_0_615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List Style Shorthand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34" name="Google Shape;3034;g130406c5d2d_0_6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35" name="Google Shape;3035;g130406c5d2d_0_615"/>
          <p:cNvSpPr/>
          <p:nvPr/>
        </p:nvSpPr>
        <p:spPr>
          <a:xfrm>
            <a:off x="1188200" y="1062950"/>
            <a:ext cx="6606300" cy="6090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list-style</a:t>
            </a:r>
            <a:r>
              <a:rPr lang="en" sz="16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: list-style-type list-style-position;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6" name="Google Shape;3036;g130406c5d2d_0_615"/>
          <p:cNvSpPr txBox="1"/>
          <p:nvPr/>
        </p:nvSpPr>
        <p:spPr>
          <a:xfrm>
            <a:off x="2674650" y="1837950"/>
            <a:ext cx="9144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list-style</a:t>
            </a:r>
            <a:r>
              <a:rPr lang="en" sz="1600">
                <a:solidFill>
                  <a:srgbClr val="595959"/>
                </a:solidFill>
                <a:latin typeface="Consolas"/>
                <a:ea typeface="Consolas"/>
                <a:cs typeface="Consolas"/>
                <a:sym typeface="Consolas"/>
              </a:rPr>
              <a:t>: square outside;</a:t>
            </a:r>
            <a:endParaRPr>
              <a:solidFill>
                <a:srgbClr val="59595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" name="Google Shape;3041;g130406c5d2d_0_627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2" name="Google Shape;3042;g130406c5d2d_0_627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Images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43" name="Google Shape;3043;g130406c5d2d_0_6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44" name="Google Shape;3044;g130406c5d2d_0_627"/>
          <p:cNvSpPr txBox="1"/>
          <p:nvPr/>
        </p:nvSpPr>
        <p:spPr>
          <a:xfrm>
            <a:off x="835575" y="1091400"/>
            <a:ext cx="7472700" cy="29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2600" i="0" u="none" strike="noStrike" cap="non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lang="en" sz="26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height </a:t>
            </a:r>
            <a:r>
              <a:rPr lang="en" sz="2600" i="0" u="none" strike="noStrike" cap="non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property adjusts the height of the image. You can use % or px</a:t>
            </a:r>
            <a:endParaRPr sz="2600" i="0" u="none" strike="noStrike" cap="none">
              <a:solidFill>
                <a:srgbClr val="43434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i="0" u="none" strike="noStrike" cap="none">
              <a:solidFill>
                <a:srgbClr val="43434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2600" i="0" u="none" strike="noStrike" cap="non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lang="en" sz="26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width </a:t>
            </a:r>
            <a:r>
              <a:rPr lang="en" sz="2600" i="0" u="none" strike="noStrike" cap="non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property adjusts the width of the image. You can use % or px</a:t>
            </a:r>
            <a:endParaRPr sz="2600" i="0" u="none" strike="noStrike" cap="none">
              <a:solidFill>
                <a:srgbClr val="43434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1304598a34d_0_0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0" name="Google Shape;3050;g1304598a34d_0_0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Tables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51" name="Google Shape;3051;g1304598a34d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52" name="Google Shape;3052;g1304598a34d_0_0"/>
          <p:cNvSpPr txBox="1"/>
          <p:nvPr/>
        </p:nvSpPr>
        <p:spPr>
          <a:xfrm>
            <a:off x="902775" y="939125"/>
            <a:ext cx="7472700" cy="12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26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Tables</a:t>
            </a:r>
            <a:r>
              <a:rPr lang="en" sz="26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can use some previous css properties that we learned. </a:t>
            </a:r>
            <a:endParaRPr sz="26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26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Properties such as: </a:t>
            </a:r>
            <a:endParaRPr sz="26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053" name="Google Shape;3053;g1304598a34d_0_0"/>
          <p:cNvSpPr txBox="1"/>
          <p:nvPr/>
        </p:nvSpPr>
        <p:spPr>
          <a:xfrm>
            <a:off x="1081925" y="2172475"/>
            <a:ext cx="22326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width</a:t>
            </a: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height</a:t>
            </a: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color</a:t>
            </a: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font-size</a:t>
            </a: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text-align</a:t>
            </a: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000"/>
              <a:buFont typeface="Barlow Semi Condensed"/>
              <a:buChar char="●"/>
            </a:pPr>
            <a:r>
              <a:rPr lang="en" sz="20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and etc.</a:t>
            </a: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g1304598a34d_0_9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9" name="Google Shape;3059;g1304598a34d_0_9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Tables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60" name="Google Shape;3060;g1304598a34d_0_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61" name="Google Shape;3061;g1304598a34d_0_9"/>
          <p:cNvSpPr txBox="1"/>
          <p:nvPr/>
        </p:nvSpPr>
        <p:spPr>
          <a:xfrm>
            <a:off x="1904250" y="980400"/>
            <a:ext cx="5335500" cy="15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empty-cells: show;</a:t>
            </a:r>
            <a:endParaRPr sz="2400" b="1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20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show the empty cells in the table.</a:t>
            </a: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062" name="Google Shape;3062;g1304598a34d_0_9"/>
          <p:cNvSpPr txBox="1"/>
          <p:nvPr/>
        </p:nvSpPr>
        <p:spPr>
          <a:xfrm>
            <a:off x="1904250" y="2824213"/>
            <a:ext cx="5335500" cy="10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empty-cells: hide;</a:t>
            </a:r>
            <a:endParaRPr sz="2400" b="1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20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hide the empty cells in the table.</a:t>
            </a:r>
            <a:endParaRPr sz="20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63" name="Google Shape;3063;g1304598a34d_0_9"/>
          <p:cNvPicPr preferRelativeResize="0"/>
          <p:nvPr/>
        </p:nvPicPr>
        <p:blipFill rotWithShape="1">
          <a:blip r:embed="rId4">
            <a:alphaModFix/>
          </a:blip>
          <a:srcRect b="53889"/>
          <a:stretch/>
        </p:blipFill>
        <p:spPr>
          <a:xfrm>
            <a:off x="5649900" y="885025"/>
            <a:ext cx="1589850" cy="1484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4" name="Google Shape;3064;g1304598a34d_0_9"/>
          <p:cNvPicPr preferRelativeResize="0"/>
          <p:nvPr/>
        </p:nvPicPr>
        <p:blipFill rotWithShape="1">
          <a:blip r:embed="rId4">
            <a:alphaModFix/>
          </a:blip>
          <a:srcRect l="-2490" t="45565" r="2489" b="9885"/>
          <a:stretch/>
        </p:blipFill>
        <p:spPr>
          <a:xfrm>
            <a:off x="5649900" y="2824228"/>
            <a:ext cx="1589850" cy="14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9" name="Google Shape;3069;g1304598a34d_0_21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0" name="Google Shape;3070;g1304598a34d_0_21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Tables Border Collapse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71" name="Google Shape;3071;g1304598a34d_0_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2" name="Google Shape;3072;g1304598a34d_0_21"/>
          <p:cNvPicPr preferRelativeResize="0"/>
          <p:nvPr/>
        </p:nvPicPr>
        <p:blipFill rotWithShape="1">
          <a:blip r:embed="rId4">
            <a:alphaModFix/>
          </a:blip>
          <a:srcRect l="51608" b="14799"/>
          <a:stretch/>
        </p:blipFill>
        <p:spPr>
          <a:xfrm>
            <a:off x="6387300" y="714650"/>
            <a:ext cx="1452175" cy="17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3" name="Google Shape;3073;g1304598a34d_0_21"/>
          <p:cNvSpPr txBox="1"/>
          <p:nvPr/>
        </p:nvSpPr>
        <p:spPr>
          <a:xfrm>
            <a:off x="1753375" y="1032000"/>
            <a:ext cx="5335500" cy="10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border-collapse: collapse;</a:t>
            </a:r>
            <a:endParaRPr sz="2400" b="1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Table borders are collapse into a single border.</a:t>
            </a:r>
            <a:endParaRPr sz="16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74" name="Google Shape;3074;g1304598a34d_0_21"/>
          <p:cNvPicPr preferRelativeResize="0"/>
          <p:nvPr/>
        </p:nvPicPr>
        <p:blipFill rotWithShape="1">
          <a:blip r:embed="rId4">
            <a:alphaModFix/>
          </a:blip>
          <a:srcRect l="2412" r="48058"/>
          <a:stretch/>
        </p:blipFill>
        <p:spPr>
          <a:xfrm>
            <a:off x="6370237" y="2423350"/>
            <a:ext cx="1486300" cy="2005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5" name="Google Shape;3075;g1304598a34d_0_21"/>
          <p:cNvSpPr txBox="1"/>
          <p:nvPr/>
        </p:nvSpPr>
        <p:spPr>
          <a:xfrm>
            <a:off x="1753375" y="2740700"/>
            <a:ext cx="5335500" cy="10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border-collapse: separate;</a:t>
            </a:r>
            <a:endParaRPr sz="2400" b="1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Table borders are detached from each other.</a:t>
            </a:r>
            <a:endParaRPr sz="16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" name="Google Shape;3080;g1304598a34d_0_37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1" name="Google Shape;3081;g1304598a34d_0_37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Tables Border Spacing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82" name="Google Shape;3082;g1304598a34d_0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83" name="Google Shape;3083;g1304598a34d_0_37"/>
          <p:cNvSpPr txBox="1"/>
          <p:nvPr/>
        </p:nvSpPr>
        <p:spPr>
          <a:xfrm>
            <a:off x="562475" y="902200"/>
            <a:ext cx="7324800" cy="12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7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border-spacing: 15px;</a:t>
            </a:r>
            <a:endParaRPr sz="2700" b="1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9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9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spacing of both the horizontal and vertical spacing will be adjusted.</a:t>
            </a:r>
            <a:endParaRPr sz="19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84" name="Google Shape;3084;g1304598a34d_0_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2475" y="2295075"/>
            <a:ext cx="7324725" cy="16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" name="Google Shape;2348;g130406c5d2d_0_28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9" name="Google Shape;2349;g130406c5d2d_0_28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Types of CSS</a:t>
            </a:r>
            <a:endParaRPr sz="20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350" name="Google Shape;2350;g130406c5d2d_0_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1" name="Google Shape;2351;g130406c5d2d_0_28"/>
          <p:cNvSpPr txBox="1"/>
          <p:nvPr/>
        </p:nvSpPr>
        <p:spPr>
          <a:xfrm>
            <a:off x="745063" y="1118100"/>
            <a:ext cx="2497500" cy="23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2600" b="1" i="0" u="none" strike="noStrike" cap="none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Inline CSS</a:t>
            </a:r>
            <a:endParaRPr sz="2600" b="1" i="0" u="none" strike="noStrike" cap="none" dirty="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i="0" u="none" strike="noStrike" cap="none" dirty="0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uses the </a:t>
            </a:r>
            <a:r>
              <a:rPr lang="en" sz="2200" b="1" i="0" u="none" strike="noStrike" cap="none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style </a:t>
            </a:r>
            <a:r>
              <a:rPr lang="en" sz="2200" i="0" u="none" strike="noStrike" cap="none" dirty="0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attribute inside the HTML Elements.</a:t>
            </a:r>
            <a:endParaRPr sz="2200" i="0" u="none" strike="noStrike" cap="none" dirty="0">
              <a:solidFill>
                <a:srgbClr val="43434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352" name="Google Shape;2352;g130406c5d2d_0_28"/>
          <p:cNvSpPr txBox="1"/>
          <p:nvPr/>
        </p:nvSpPr>
        <p:spPr>
          <a:xfrm>
            <a:off x="3319400" y="1127387"/>
            <a:ext cx="2467800" cy="23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2600" b="1" i="0" u="none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Internal CSS</a:t>
            </a:r>
            <a:endParaRPr sz="2600" b="1" i="0" u="none" strike="noStrike" cap="none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uses the </a:t>
            </a:r>
            <a:r>
              <a:rPr lang="en" sz="2100" i="0" u="none" strike="noStrike" cap="none">
                <a:solidFill>
                  <a:srgbClr val="80808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&lt;</a:t>
            </a:r>
            <a:r>
              <a:rPr lang="en" sz="2100" b="1" i="0" u="none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style</a:t>
            </a:r>
            <a:r>
              <a:rPr lang="en" sz="2100" i="0" u="none" strike="noStrike" cap="none">
                <a:solidFill>
                  <a:srgbClr val="80808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&gt; </a:t>
            </a:r>
            <a:r>
              <a:rPr lang="en" sz="220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element inside the </a:t>
            </a:r>
            <a:r>
              <a:rPr lang="en" sz="2100" i="0" u="none" strike="noStrike" cap="none">
                <a:solidFill>
                  <a:srgbClr val="80808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&lt;</a:t>
            </a:r>
            <a:r>
              <a:rPr lang="en" sz="2100" b="1" i="0" u="none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head</a:t>
            </a:r>
            <a:r>
              <a:rPr lang="en" sz="2100" i="0" u="none" strike="noStrike" cap="none">
                <a:solidFill>
                  <a:srgbClr val="80808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&gt; </a:t>
            </a:r>
            <a:r>
              <a:rPr lang="en" sz="220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of the HTML page.</a:t>
            </a:r>
            <a:endParaRPr sz="2200" i="0" u="none" strike="noStrike" cap="none">
              <a:solidFill>
                <a:srgbClr val="000000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353" name="Google Shape;2353;g130406c5d2d_0_28"/>
          <p:cNvSpPr txBox="1"/>
          <p:nvPr/>
        </p:nvSpPr>
        <p:spPr>
          <a:xfrm>
            <a:off x="5314950" y="1118098"/>
            <a:ext cx="3083838" cy="3522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2600" b="1" i="0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External CSS</a:t>
            </a:r>
            <a:endParaRPr sz="2600" b="1" i="0" strike="noStrike" cap="none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uses an external CSS file which is linked by the </a:t>
            </a:r>
            <a:r>
              <a:rPr lang="en" sz="2100" i="0" u="none" strike="noStrike" cap="none">
                <a:solidFill>
                  <a:srgbClr val="80808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&lt;</a:t>
            </a:r>
            <a:r>
              <a:rPr lang="en" sz="2100" b="1" i="0" u="none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link</a:t>
            </a:r>
            <a:r>
              <a:rPr lang="en" sz="2100" i="0" u="none" strike="noStrike" cap="none">
                <a:solidFill>
                  <a:srgbClr val="80808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&gt; </a:t>
            </a:r>
            <a:r>
              <a:rPr lang="en" sz="220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element inside the </a:t>
            </a:r>
            <a:r>
              <a:rPr lang="en" sz="2100" i="0" u="none" strike="noStrike" cap="none">
                <a:solidFill>
                  <a:srgbClr val="80808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&lt;</a:t>
            </a:r>
            <a:r>
              <a:rPr lang="en" sz="2100" b="1" i="0" u="none" strike="noStrike" cap="non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head</a:t>
            </a:r>
            <a:r>
              <a:rPr lang="en" sz="2100" i="0" u="none" strike="noStrike" cap="none">
                <a:solidFill>
                  <a:srgbClr val="80808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&gt; </a:t>
            </a:r>
            <a:r>
              <a:rPr lang="en" sz="220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of the HTML page.</a:t>
            </a:r>
            <a:endParaRPr sz="2200" i="0" u="none" strike="noStrike" cap="none">
              <a:solidFill>
                <a:srgbClr val="000000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g1304598a34d_0_107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g1304598a34d_0_107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CSS Float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91" name="Google Shape;3091;g1304598a34d_0_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92" name="Google Shape;3092;g1304598a34d_0_107"/>
          <p:cNvSpPr txBox="1"/>
          <p:nvPr/>
        </p:nvSpPr>
        <p:spPr>
          <a:xfrm>
            <a:off x="-75" y="514363"/>
            <a:ext cx="2847000" cy="19866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" sz="3100" b="1" i="0" u="none" strike="noStrike" cap="none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float: left;</a:t>
            </a:r>
            <a:endParaRPr sz="3100" b="1" i="0" u="none" strike="noStrike" cap="none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i="0" u="none" strike="noStrike" cap="none">
                <a:solidFill>
                  <a:srgbClr val="F3F3F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Aligns the element and its surrounding elements to the left side of the page.</a:t>
            </a:r>
            <a:endParaRPr sz="2000" i="0" u="none" strike="noStrike" cap="none">
              <a:solidFill>
                <a:srgbClr val="F3F3F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i="0" u="none" strike="noStrike" cap="none">
              <a:solidFill>
                <a:srgbClr val="D4D4D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093" name="Google Shape;3093;g1304598a34d_0_107"/>
          <p:cNvSpPr txBox="1"/>
          <p:nvPr/>
        </p:nvSpPr>
        <p:spPr>
          <a:xfrm>
            <a:off x="6296925" y="2382238"/>
            <a:ext cx="2847000" cy="19866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1" i="0" u="none" strike="noStrike" cap="none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float: right;</a:t>
            </a:r>
            <a:endParaRPr sz="2900" b="1" i="0" u="none" strike="noStrike" cap="none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i="0" u="none" strike="noStrike" cap="none">
                <a:solidFill>
                  <a:srgbClr val="F3F3F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Aligns the element and its surrounding elements to the right side of the page.</a:t>
            </a:r>
            <a:endParaRPr sz="2000" i="0" u="none" strike="noStrike" cap="none">
              <a:solidFill>
                <a:srgbClr val="F3F3F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i="0" u="none" strike="noStrike" cap="none">
              <a:solidFill>
                <a:srgbClr val="D4D4D4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094" name="Google Shape;3094;g1304598a34d_0_107"/>
          <p:cNvSpPr/>
          <p:nvPr/>
        </p:nvSpPr>
        <p:spPr>
          <a:xfrm>
            <a:off x="5469850" y="3697738"/>
            <a:ext cx="671100" cy="6711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g1304598a34d_0_107"/>
          <p:cNvSpPr/>
          <p:nvPr/>
        </p:nvSpPr>
        <p:spPr>
          <a:xfrm>
            <a:off x="4642775" y="3697738"/>
            <a:ext cx="671100" cy="6711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g1304598a34d_0_107"/>
          <p:cNvSpPr/>
          <p:nvPr/>
        </p:nvSpPr>
        <p:spPr>
          <a:xfrm>
            <a:off x="3005050" y="514363"/>
            <a:ext cx="671100" cy="6711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g1304598a34d_0_107"/>
          <p:cNvSpPr/>
          <p:nvPr/>
        </p:nvSpPr>
        <p:spPr>
          <a:xfrm>
            <a:off x="3834275" y="514363"/>
            <a:ext cx="671100" cy="6711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" name="Google Shape;3102;g1304598a34d_0_121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3" name="Google Shape;3103;g1304598a34d_0_121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Clear</a:t>
            </a:r>
            <a:endParaRPr sz="2000" b="1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104" name="Google Shape;3104;g1304598a34d_0_1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277" y="4430800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05" name="Google Shape;3105;g1304598a34d_0_121"/>
          <p:cNvSpPr txBox="1"/>
          <p:nvPr/>
        </p:nvSpPr>
        <p:spPr>
          <a:xfrm>
            <a:off x="1056125" y="700350"/>
            <a:ext cx="7475100" cy="3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101600" lvl="0" indent="0" algn="l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1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clear: none;</a:t>
            </a:r>
            <a:r>
              <a:rPr lang="en" sz="19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- the element is not moved down to clear past floats.</a:t>
            </a:r>
            <a:endParaRPr sz="19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101600" lvl="0" indent="0" algn="l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1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clear: left;</a:t>
            </a:r>
            <a:r>
              <a:rPr lang="en" sz="19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- the element is moved down to clear past left floats.</a:t>
            </a:r>
            <a:endParaRPr sz="19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101600" lvl="0" indent="0" algn="l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1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clear: right;</a:t>
            </a:r>
            <a:r>
              <a:rPr lang="en" sz="19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- the element is moved down to clear past right floats.</a:t>
            </a:r>
            <a:endParaRPr sz="19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marR="101600" lvl="0" indent="0" algn="l" rtl="0">
              <a:lnSpc>
                <a:spcPct val="115000"/>
              </a:lnSpc>
              <a:spcBef>
                <a:spcPts val="2200"/>
              </a:spcBef>
              <a:spcAft>
                <a:spcPts val="2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1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clear: both;</a:t>
            </a:r>
            <a:r>
              <a:rPr lang="en" sz="1900" b="1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" sz="1900" i="0" u="none" strike="noStrike" cap="non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- the element is moved down to clear past both left and right floats.</a:t>
            </a:r>
            <a:endParaRPr sz="1700" i="0" u="none" strike="noStrike" cap="non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42"/>
          <p:cNvSpPr txBox="1"/>
          <p:nvPr/>
        </p:nvSpPr>
        <p:spPr>
          <a:xfrm>
            <a:off x="2410800" y="1711825"/>
            <a:ext cx="4322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Thank you!</a:t>
            </a:r>
            <a:endParaRPr sz="6000">
              <a:solidFill>
                <a:schemeClr val="lt1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38C1B-853E-EF93-1D38-8AF3EB1EB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952" y="1598583"/>
            <a:ext cx="11841480" cy="738664"/>
          </a:xfrm>
        </p:spPr>
        <p:txBody>
          <a:bodyPr/>
          <a:lstStyle/>
          <a:p>
            <a:pPr algn="l"/>
            <a:r>
              <a:rPr lang="en-US" sz="2400" b="0" dirty="0">
                <a:solidFill>
                  <a:srgbClr val="C5C8C6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6089B4"/>
                </a:solidFill>
                <a:effectLst/>
                <a:latin typeface="Consolas" panose="020B0609020204030204" pitchFamily="49" charset="0"/>
              </a:rPr>
              <a:t>&lt;link</a:t>
            </a:r>
            <a:r>
              <a:rPr lang="en-US" sz="2400" b="0" dirty="0">
                <a:solidFill>
                  <a:srgbClr val="D0B34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D0B344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US" sz="2400" b="0" dirty="0">
                <a:solidFill>
                  <a:srgbClr val="D0B34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9AA83A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US" sz="2400" b="0" dirty="0">
                <a:solidFill>
                  <a:srgbClr val="D0B34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D0B344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sz="2400" b="0" dirty="0">
                <a:solidFill>
                  <a:srgbClr val="D0B34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9AA83A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US" sz="2400" b="0" dirty="0">
                <a:solidFill>
                  <a:srgbClr val="6089B4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US" sz="2400" b="0" dirty="0">
                <a:solidFill>
                  <a:srgbClr val="C5C8C6"/>
                </a:solidFill>
                <a:effectLst/>
                <a:latin typeface="Consolas" panose="020B0609020204030204" pitchFamily="49" charset="0"/>
              </a:rPr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108395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3047</Words>
  <Application>Microsoft Office PowerPoint</Application>
  <PresentationFormat>On-screen Show (16:9)</PresentationFormat>
  <Paragraphs>665</Paragraphs>
  <Slides>82</Slides>
  <Notes>79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82</vt:i4>
      </vt:variant>
    </vt:vector>
  </HeadingPairs>
  <TitlesOfParts>
    <vt:vector size="97" baseType="lpstr">
      <vt:lpstr>Barlow Semi Condensed Medium</vt:lpstr>
      <vt:lpstr>Raleway</vt:lpstr>
      <vt:lpstr>Courier New</vt:lpstr>
      <vt:lpstr>Montserrat</vt:lpstr>
      <vt:lpstr>Arial</vt:lpstr>
      <vt:lpstr>Barlow Semi Condensed ExtraLight</vt:lpstr>
      <vt:lpstr>Calibri</vt:lpstr>
      <vt:lpstr>Verdana</vt:lpstr>
      <vt:lpstr>Consolas</vt:lpstr>
      <vt:lpstr>Barlow Semi Condensed SemiBold</vt:lpstr>
      <vt:lpstr>Barlow Semi Condensed</vt:lpstr>
      <vt:lpstr>Raleway ExtraLight</vt:lpstr>
      <vt:lpstr>Times New Roman</vt:lpstr>
      <vt:lpstr>Simple Light</vt:lpstr>
      <vt:lpstr>Office Theme</vt:lpstr>
      <vt:lpstr>PowerPoint Presentation</vt:lpstr>
      <vt:lpstr>PowerPoint Presentation</vt:lpstr>
      <vt:lpstr>HTML Responsive Web Design </vt:lpstr>
      <vt:lpstr>PowerPoint Presentation</vt:lpstr>
      <vt:lpstr>&lt;img&gt; HTML image syntax</vt:lpstr>
      <vt:lpstr>Responsive Images </vt:lpstr>
      <vt:lpstr>CSS</vt:lpstr>
      <vt:lpstr>Types of CSS</vt:lpstr>
      <vt:lpstr>  &lt;link rel="stylesheet" href="style.css"&gt; </vt:lpstr>
      <vt:lpstr>CSS Syntax</vt:lpstr>
      <vt:lpstr>Universal Selector</vt:lpstr>
      <vt:lpstr>CSS SELECTORS - Element</vt:lpstr>
      <vt:lpstr>Cascading order</vt:lpstr>
      <vt:lpstr>Class vs ID</vt:lpstr>
      <vt:lpstr>CSS SELECTORS - Class</vt:lpstr>
      <vt:lpstr>CSS SELECTORS - ID</vt:lpstr>
      <vt:lpstr>ACTIVITY TIME</vt:lpstr>
      <vt:lpstr>Class vs ID</vt:lpstr>
      <vt:lpstr>PowerPoint Presentation</vt:lpstr>
      <vt:lpstr>PowerPoint Presentation</vt:lpstr>
      <vt:lpstr>PowerPoint Presentation</vt:lpstr>
      <vt:lpstr>CSS Color</vt:lpstr>
      <vt:lpstr>CSS Color</vt:lpstr>
      <vt:lpstr>CSS Colors</vt:lpstr>
      <vt:lpstr>CSS Colors</vt:lpstr>
      <vt:lpstr>CSS Background Color</vt:lpstr>
      <vt:lpstr>Background Image</vt:lpstr>
      <vt:lpstr>Background Repeat</vt:lpstr>
      <vt:lpstr>BOX Model</vt:lpstr>
      <vt:lpstr>The Box Model</vt:lpstr>
      <vt:lpstr>PowerPoint Presentation</vt:lpstr>
      <vt:lpstr>Margin</vt:lpstr>
      <vt:lpstr>Margin</vt:lpstr>
      <vt:lpstr>Margin</vt:lpstr>
      <vt:lpstr>Margin</vt:lpstr>
      <vt:lpstr>Padding</vt:lpstr>
      <vt:lpstr>Padding</vt:lpstr>
      <vt:lpstr>Padding</vt:lpstr>
      <vt:lpstr>Padding</vt:lpstr>
      <vt:lpstr>Border</vt:lpstr>
      <vt:lpstr>Border</vt:lpstr>
      <vt:lpstr>Padding</vt:lpstr>
      <vt:lpstr>Border Styles</vt:lpstr>
      <vt:lpstr>Padding</vt:lpstr>
      <vt:lpstr>Overflow</vt:lpstr>
      <vt:lpstr>Box Sizing</vt:lpstr>
      <vt:lpstr>Box Shadow</vt:lpstr>
      <vt:lpstr>Box Shadow</vt:lpstr>
      <vt:lpstr>Centering Content</vt:lpstr>
      <vt:lpstr>Font Family</vt:lpstr>
      <vt:lpstr>Font Family</vt:lpstr>
      <vt:lpstr>Font Size</vt:lpstr>
      <vt:lpstr>Font Size</vt:lpstr>
      <vt:lpstr>Font Weight</vt:lpstr>
      <vt:lpstr>Font Weight</vt:lpstr>
      <vt:lpstr>Font Style</vt:lpstr>
      <vt:lpstr>Font Style</vt:lpstr>
      <vt:lpstr>Text Transform</vt:lpstr>
      <vt:lpstr>Text Transform</vt:lpstr>
      <vt:lpstr>Text Decoration</vt:lpstr>
      <vt:lpstr>Text Decoration</vt:lpstr>
      <vt:lpstr>Text Align</vt:lpstr>
      <vt:lpstr>Text Align</vt:lpstr>
      <vt:lpstr>Text Shadow</vt:lpstr>
      <vt:lpstr>Text Shadow</vt:lpstr>
      <vt:lpstr>Text Indent</vt:lpstr>
      <vt:lpstr>Text Indent</vt:lpstr>
      <vt:lpstr>Letter Spacing</vt:lpstr>
      <vt:lpstr>Letter Spacing</vt:lpstr>
      <vt:lpstr>Word Spacing</vt:lpstr>
      <vt:lpstr>Word Spacing</vt:lpstr>
      <vt:lpstr>List Style</vt:lpstr>
      <vt:lpstr>List Style Position</vt:lpstr>
      <vt:lpstr>List Style Shorthand</vt:lpstr>
      <vt:lpstr>CSS Images</vt:lpstr>
      <vt:lpstr>CSS Tables</vt:lpstr>
      <vt:lpstr>CSS Tables</vt:lpstr>
      <vt:lpstr>CSS Tables Border Collapse</vt:lpstr>
      <vt:lpstr>CSS Tables Border Spacing</vt:lpstr>
      <vt:lpstr>CSS Float</vt:lpstr>
      <vt:lpstr>Clear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karen soriano</dc:creator>
  <cp:lastModifiedBy>karen soriano</cp:lastModifiedBy>
  <cp:revision>3</cp:revision>
  <dcterms:modified xsi:type="dcterms:W3CDTF">2022-10-06T08:55:02Z</dcterms:modified>
</cp:coreProperties>
</file>